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0.jpg" ContentType="image/jpg"/>
  <Override PartName="/ppt/media/image26.jpg" ContentType="image/jpg"/>
  <Override PartName="/ppt/media/image27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58" r:id="rId3"/>
    <p:sldId id="271" r:id="rId4"/>
    <p:sldId id="303" r:id="rId5"/>
    <p:sldId id="259" r:id="rId6"/>
    <p:sldId id="260" r:id="rId7"/>
    <p:sldId id="306" r:id="rId8"/>
    <p:sldId id="305" r:id="rId9"/>
    <p:sldId id="273" r:id="rId10"/>
    <p:sldId id="262" r:id="rId11"/>
    <p:sldId id="275" r:id="rId12"/>
    <p:sldId id="307" r:id="rId13"/>
    <p:sldId id="280" r:id="rId14"/>
    <p:sldId id="263" r:id="rId15"/>
    <p:sldId id="264" r:id="rId16"/>
    <p:sldId id="265" r:id="rId17"/>
    <p:sldId id="266" r:id="rId18"/>
    <p:sldId id="283" r:id="rId19"/>
    <p:sldId id="284" r:id="rId20"/>
    <p:sldId id="285" r:id="rId21"/>
    <p:sldId id="286" r:id="rId22"/>
    <p:sldId id="267" r:id="rId23"/>
    <p:sldId id="268" r:id="rId24"/>
    <p:sldId id="269" r:id="rId25"/>
    <p:sldId id="270" r:id="rId26"/>
  </p:sldIdLst>
  <p:sldSz cx="9144000" cy="6858000" type="screen4x3"/>
  <p:notesSz cx="9144000" cy="6858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108" y="84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34669" y="307340"/>
            <a:ext cx="807466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60020" y="6424929"/>
            <a:ext cx="222250" cy="1435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85420" y="6127750"/>
            <a:ext cx="198120" cy="198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3481070" y="3613150"/>
            <a:ext cx="2087879" cy="7035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4669" y="307340"/>
            <a:ext cx="575183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83565" y="1314450"/>
            <a:ext cx="7976869" cy="4300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ettahkurtulus.com/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hyperlink" Target="http://www.fettahkurtulus.com/" TargetMode="Externa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fettahkurtulus.com/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fettahkurtulus.com/" TargetMode="External"/><Relationship Id="rId5" Type="http://schemas.openxmlformats.org/officeDocument/2006/relationships/image" Target="../media/image20.jp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fettahkurtulus.com/" TargetMode="Externa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fettahkurtulus.com/" TargetMode="Externa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fettahkurtulus.com/" TargetMode="Externa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ettahkurtulus.com/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ettahkurtulus.com/" TargetMode="External"/><Relationship Id="rId5" Type="http://schemas.openxmlformats.org/officeDocument/2006/relationships/image" Target="../media/image26.jp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ettahkurtulus.com/" TargetMode="External"/><Relationship Id="rId5" Type="http://schemas.openxmlformats.org/officeDocument/2006/relationships/image" Target="../media/image27.jp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://www.fettahkurtulus.com/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fettahkurtulus.com/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fettahkurtulus.com/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6488"/>
            <a:ext cx="9144000" cy="514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65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4669" y="307340"/>
            <a:ext cx="38804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0" dirty="0"/>
              <a:t>Cordova </a:t>
            </a:r>
            <a:r>
              <a:rPr spc="390" dirty="0"/>
              <a:t>/</a:t>
            </a:r>
            <a:r>
              <a:rPr spc="-195" dirty="0"/>
              <a:t> </a:t>
            </a:r>
            <a:r>
              <a:rPr spc="-254" dirty="0"/>
              <a:t>PhoneGap</a:t>
            </a:r>
          </a:p>
        </p:txBody>
      </p:sp>
      <p:sp>
        <p:nvSpPr>
          <p:cNvPr id="3" name="object 3"/>
          <p:cNvSpPr/>
          <p:nvPr/>
        </p:nvSpPr>
        <p:spPr>
          <a:xfrm>
            <a:off x="6695440" y="5919470"/>
            <a:ext cx="2087879" cy="7035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0020" y="6424929"/>
            <a:ext cx="222250" cy="1435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5420" y="6127750"/>
            <a:ext cx="198120" cy="198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93370" y="1576070"/>
            <a:ext cx="5544820" cy="3276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6355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PhoneGap, </a:t>
            </a:r>
            <a:r>
              <a:rPr sz="1800" b="1" spc="-10" dirty="0">
                <a:latin typeface="Arial"/>
                <a:cs typeface="Arial"/>
              </a:rPr>
              <a:t>HTML5, </a:t>
            </a:r>
            <a:r>
              <a:rPr sz="1800" b="1" dirty="0">
                <a:latin typeface="Arial"/>
                <a:cs typeface="Arial"/>
              </a:rPr>
              <a:t>CSS3 </a:t>
            </a:r>
            <a:r>
              <a:rPr sz="1800" b="1" spc="-60" dirty="0">
                <a:latin typeface="Arial"/>
                <a:cs typeface="Arial"/>
              </a:rPr>
              <a:t>ve </a:t>
            </a:r>
            <a:r>
              <a:rPr sz="1800" b="1" spc="-75" dirty="0">
                <a:latin typeface="Arial"/>
                <a:cs typeface="Arial"/>
              </a:rPr>
              <a:t>Javasctipt </a:t>
            </a:r>
            <a:r>
              <a:rPr sz="1800" spc="-5" dirty="0">
                <a:latin typeface="Arial"/>
                <a:cs typeface="Arial"/>
              </a:rPr>
              <a:t>ile </a:t>
            </a:r>
            <a:r>
              <a:rPr sz="1800" spc="-15" dirty="0">
                <a:latin typeface="Arial"/>
                <a:cs typeface="Arial"/>
              </a:rPr>
              <a:t>farklı  </a:t>
            </a:r>
            <a:r>
              <a:rPr sz="1800" spc="-5" dirty="0">
                <a:latin typeface="Arial"/>
                <a:cs typeface="Arial"/>
              </a:rPr>
              <a:t>platformlarda mobil uygulamalar </a:t>
            </a:r>
            <a:r>
              <a:rPr sz="1800" spc="-25" dirty="0">
                <a:latin typeface="Arial"/>
                <a:cs typeface="Arial"/>
              </a:rPr>
              <a:t>hazırlamamızı  </a:t>
            </a:r>
            <a:r>
              <a:rPr sz="1800" spc="-5" dirty="0">
                <a:latin typeface="Arial"/>
                <a:cs typeface="Arial"/>
              </a:rPr>
              <a:t>sağlayan </a:t>
            </a:r>
            <a:r>
              <a:rPr sz="1800" spc="-10" dirty="0">
                <a:latin typeface="Arial"/>
                <a:cs typeface="Arial"/>
              </a:rPr>
              <a:t>bir </a:t>
            </a:r>
            <a:r>
              <a:rPr sz="1800" b="1" spc="-15" dirty="0">
                <a:latin typeface="Arial"/>
                <a:cs typeface="Arial"/>
              </a:rPr>
              <a:t>HTML5</a:t>
            </a:r>
            <a:r>
              <a:rPr sz="1800" b="1" spc="4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framework'üdür.</a:t>
            </a:r>
            <a:endParaRPr sz="1800">
              <a:latin typeface="Arial"/>
              <a:cs typeface="Arial"/>
            </a:endParaRPr>
          </a:p>
          <a:p>
            <a:pPr marL="12700" marR="243840">
              <a:lnSpc>
                <a:spcPct val="100000"/>
              </a:lnSpc>
              <a:spcBef>
                <a:spcPts val="1160"/>
              </a:spcBef>
            </a:pPr>
            <a:r>
              <a:rPr sz="1800" spc="-10" dirty="0">
                <a:latin typeface="Arial"/>
                <a:cs typeface="Arial"/>
              </a:rPr>
              <a:t>PhoneGap, Kanada Vancouer </a:t>
            </a:r>
            <a:r>
              <a:rPr sz="1800" spc="-5" dirty="0">
                <a:latin typeface="Arial"/>
                <a:cs typeface="Arial"/>
              </a:rPr>
              <a:t>merkezli bir </a:t>
            </a:r>
            <a:r>
              <a:rPr sz="1800" spc="-10" dirty="0">
                <a:latin typeface="Arial"/>
                <a:cs typeface="Arial"/>
              </a:rPr>
              <a:t>web ve  uygulama </a:t>
            </a:r>
            <a:r>
              <a:rPr sz="1800" spc="-5" dirty="0">
                <a:latin typeface="Arial"/>
                <a:cs typeface="Arial"/>
              </a:rPr>
              <a:t>geliştirme </a:t>
            </a:r>
            <a:r>
              <a:rPr sz="1800" spc="-15" dirty="0">
                <a:latin typeface="Arial"/>
                <a:cs typeface="Arial"/>
              </a:rPr>
              <a:t>firması </a:t>
            </a:r>
            <a:r>
              <a:rPr sz="1800" spc="-20" dirty="0">
                <a:latin typeface="Arial"/>
                <a:cs typeface="Arial"/>
              </a:rPr>
              <a:t>tarafından</a:t>
            </a:r>
            <a:r>
              <a:rPr sz="1800" dirty="0">
                <a:latin typeface="Arial"/>
                <a:cs typeface="Arial"/>
              </a:rPr>
              <a:t> geliştirilmiştir.</a:t>
            </a:r>
            <a:endParaRPr sz="1800">
              <a:latin typeface="Arial"/>
              <a:cs typeface="Arial"/>
            </a:endParaRPr>
          </a:p>
          <a:p>
            <a:pPr marL="12700" marR="15875">
              <a:lnSpc>
                <a:spcPct val="100000"/>
              </a:lnSpc>
              <a:spcBef>
                <a:spcPts val="1420"/>
              </a:spcBef>
            </a:pPr>
            <a:r>
              <a:rPr sz="1800" spc="-10" dirty="0">
                <a:latin typeface="Arial"/>
                <a:cs typeface="Arial"/>
              </a:rPr>
              <a:t>2008 </a:t>
            </a:r>
            <a:r>
              <a:rPr sz="1800" spc="-30" dirty="0">
                <a:latin typeface="Arial"/>
                <a:cs typeface="Arial"/>
              </a:rPr>
              <a:t>yılında </a:t>
            </a:r>
            <a:r>
              <a:rPr sz="1800" spc="-10" dirty="0">
                <a:latin typeface="Arial"/>
                <a:cs typeface="Arial"/>
              </a:rPr>
              <a:t>düzenlenen iPhoneDevCamp </a:t>
            </a:r>
            <a:r>
              <a:rPr sz="1800" spc="-5" dirty="0">
                <a:latin typeface="Arial"/>
                <a:cs typeface="Arial"/>
              </a:rPr>
              <a:t>etkinliğinde  </a:t>
            </a:r>
            <a:r>
              <a:rPr sz="1800" spc="-25" dirty="0">
                <a:latin typeface="Arial"/>
                <a:cs typeface="Arial"/>
              </a:rPr>
              <a:t>hazırlanmış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420"/>
              </a:spcBef>
            </a:pPr>
            <a:r>
              <a:rPr sz="1800" spc="-10" dirty="0">
                <a:latin typeface="Arial"/>
                <a:cs typeface="Arial"/>
              </a:rPr>
              <a:t>2011 </a:t>
            </a:r>
            <a:r>
              <a:rPr sz="1800" spc="-30" dirty="0">
                <a:latin typeface="Arial"/>
                <a:cs typeface="Arial"/>
              </a:rPr>
              <a:t>yılında </a:t>
            </a:r>
            <a:r>
              <a:rPr sz="1800" spc="-15" dirty="0">
                <a:latin typeface="Arial"/>
                <a:cs typeface="Arial"/>
              </a:rPr>
              <a:t>Adobe </a:t>
            </a:r>
            <a:r>
              <a:rPr sz="1800" spc="-20" dirty="0">
                <a:latin typeface="Arial"/>
                <a:cs typeface="Arial"/>
              </a:rPr>
              <a:t>tarafında </a:t>
            </a:r>
            <a:r>
              <a:rPr sz="1800" spc="-30" dirty="0">
                <a:latin typeface="Arial"/>
                <a:cs typeface="Arial"/>
              </a:rPr>
              <a:t>satın alınmış </a:t>
            </a:r>
            <a:r>
              <a:rPr sz="1800" spc="-20" dirty="0">
                <a:latin typeface="Arial"/>
                <a:cs typeface="Arial"/>
              </a:rPr>
              <a:t>ve </a:t>
            </a:r>
            <a:r>
              <a:rPr sz="1800" spc="-10" dirty="0">
                <a:latin typeface="Arial"/>
                <a:cs typeface="Arial"/>
              </a:rPr>
              <a:t>Apache  </a:t>
            </a:r>
            <a:r>
              <a:rPr sz="1800" spc="-30" dirty="0">
                <a:latin typeface="Arial"/>
                <a:cs typeface="Arial"/>
              </a:rPr>
              <a:t>Yazılım </a:t>
            </a:r>
            <a:r>
              <a:rPr sz="1800" spc="-25" dirty="0">
                <a:latin typeface="Arial"/>
                <a:cs typeface="Arial"/>
              </a:rPr>
              <a:t>vakfına bağışlamıştır </a:t>
            </a:r>
            <a:r>
              <a:rPr sz="1800" spc="-10" dirty="0">
                <a:latin typeface="Arial"/>
                <a:cs typeface="Arial"/>
              </a:rPr>
              <a:t>ve </a:t>
            </a:r>
            <a:r>
              <a:rPr sz="1800" spc="-15" dirty="0">
                <a:latin typeface="Arial"/>
                <a:cs typeface="Arial"/>
              </a:rPr>
              <a:t>Apache </a:t>
            </a:r>
            <a:r>
              <a:rPr sz="1800" spc="-10" dirty="0">
                <a:latin typeface="Arial"/>
                <a:cs typeface="Arial"/>
              </a:rPr>
              <a:t>Cordova </a:t>
            </a:r>
            <a:r>
              <a:rPr sz="1800" spc="-45" dirty="0">
                <a:latin typeface="Arial"/>
                <a:cs typeface="Arial"/>
              </a:rPr>
              <a:t>adını  </a:t>
            </a:r>
            <a:r>
              <a:rPr sz="1800" spc="-25" dirty="0">
                <a:latin typeface="Arial"/>
                <a:cs typeface="Arial"/>
              </a:rPr>
              <a:t>almıştır. 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43550" y="200660"/>
            <a:ext cx="3023870" cy="13106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92520" y="2303779"/>
            <a:ext cx="2392679" cy="158369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76950" y="4466590"/>
            <a:ext cx="2778759" cy="11493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4669" y="6108700"/>
            <a:ext cx="2947670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25" dirty="0">
                <a:latin typeface="Arial"/>
                <a:cs typeface="Arial"/>
                <a:hlinkClick r:id="rId8"/>
              </a:rPr>
              <a:t>http://www.fettahkurtulus.com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85" dirty="0">
                <a:latin typeface="Arial"/>
                <a:cs typeface="Arial"/>
              </a:rPr>
              <a:t>@KurtulusFettah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01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506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4669" y="307340"/>
            <a:ext cx="38804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0" dirty="0"/>
              <a:t>Cordova </a:t>
            </a:r>
            <a:r>
              <a:rPr spc="390" dirty="0"/>
              <a:t>/</a:t>
            </a:r>
            <a:r>
              <a:rPr spc="-195" dirty="0"/>
              <a:t> </a:t>
            </a:r>
            <a:r>
              <a:rPr spc="-254" dirty="0"/>
              <a:t>PhoneGap</a:t>
            </a:r>
          </a:p>
        </p:txBody>
      </p:sp>
      <p:sp>
        <p:nvSpPr>
          <p:cNvPr id="3" name="object 3"/>
          <p:cNvSpPr/>
          <p:nvPr/>
        </p:nvSpPr>
        <p:spPr>
          <a:xfrm>
            <a:off x="6695440" y="5919470"/>
            <a:ext cx="2087879" cy="7035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0020" y="6424929"/>
            <a:ext cx="222250" cy="1435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5420" y="6127750"/>
            <a:ext cx="198120" cy="198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58902" y="1830153"/>
            <a:ext cx="6107430" cy="28084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63550">
              <a:lnSpc>
                <a:spcPct val="100000"/>
              </a:lnSpc>
              <a:spcBef>
                <a:spcPts val="100"/>
              </a:spcBef>
            </a:pPr>
            <a:r>
              <a:rPr lang="tr-TR" sz="2000" dirty="0" err="1"/>
              <a:t>Angular</a:t>
            </a:r>
            <a:r>
              <a:rPr lang="tr-TR" sz="2000" dirty="0"/>
              <a:t> Google tarafından desteklenen, dünya genelinde yazılımcılar tarafından katkı sağlanan açık kaynak kodlu web uygulama çatısıdır. </a:t>
            </a:r>
            <a:r>
              <a:rPr lang="tr-TR" sz="2000" dirty="0" err="1"/>
              <a:t>Javascript</a:t>
            </a:r>
            <a:r>
              <a:rPr lang="tr-TR" sz="2000" dirty="0"/>
              <a:t> ile yazılan </a:t>
            </a:r>
            <a:r>
              <a:rPr lang="tr-TR" sz="2000" dirty="0" err="1"/>
              <a:t>Angular</a:t>
            </a:r>
            <a:r>
              <a:rPr lang="tr-TR" sz="2000" dirty="0"/>
              <a:t>, MVC prensiplerine sadık kalınarak uygulamalar yazmayı mümkün kılmaktadır. </a:t>
            </a:r>
          </a:p>
          <a:p>
            <a:pPr marL="12700" marR="463550">
              <a:lnSpc>
                <a:spcPct val="100000"/>
              </a:lnSpc>
              <a:spcBef>
                <a:spcPts val="100"/>
              </a:spcBef>
            </a:pPr>
            <a:endParaRPr lang="tr-TR" sz="2000" dirty="0"/>
          </a:p>
          <a:p>
            <a:pPr marL="12700" marR="463550">
              <a:lnSpc>
                <a:spcPct val="100000"/>
              </a:lnSpc>
              <a:spcBef>
                <a:spcPts val="100"/>
              </a:spcBef>
            </a:pPr>
            <a:r>
              <a:rPr lang="tr-TR" sz="2000" dirty="0" err="1"/>
              <a:t>Angular</a:t>
            </a:r>
            <a:r>
              <a:rPr lang="tr-TR" sz="2000" dirty="0"/>
              <a:t> </a:t>
            </a:r>
            <a:r>
              <a:rPr lang="tr-TR" sz="2000" dirty="0" err="1"/>
              <a:t>javascript</a:t>
            </a:r>
            <a:r>
              <a:rPr lang="tr-TR" sz="2000" dirty="0"/>
              <a:t> tabanlı açık kaynak kodlu yazılım geliştiricilerin web, mobil ve masaüstü ortamda kolay uygulama geliştirmelerini sağlayan bir platformdur.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4669" y="6108700"/>
            <a:ext cx="2947670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25" dirty="0">
                <a:latin typeface="Arial"/>
                <a:cs typeface="Arial"/>
                <a:hlinkClick r:id="rId5"/>
              </a:rPr>
              <a:t>http://www.fettahkurtulus.com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85" dirty="0">
                <a:latin typeface="Arial"/>
                <a:cs typeface="Arial"/>
              </a:rPr>
              <a:t>@KurtulusFettah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026" name="Picture 2" descr="https://www.mobilhanem.com/wp-content/uploads/2017/07/angular.png">
            <a:extLst>
              <a:ext uri="{FF2B5EF4-FFF2-40B4-BE49-F238E27FC236}">
                <a16:creationId xmlns:a16="http://schemas.microsoft.com/office/drawing/2014/main" id="{9A62803F-7867-4C5D-9BB0-FFBC0974D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512" y="1929212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57041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01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01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4669" y="307340"/>
            <a:ext cx="3124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14" dirty="0">
                <a:latin typeface="Arial"/>
                <a:cs typeface="Arial"/>
              </a:rPr>
              <a:t>Ionic</a:t>
            </a:r>
            <a:r>
              <a:rPr sz="3600" spc="-265" dirty="0">
                <a:latin typeface="Arial"/>
                <a:cs typeface="Arial"/>
              </a:rPr>
              <a:t> </a:t>
            </a:r>
            <a:r>
              <a:rPr sz="3600" spc="-165" dirty="0">
                <a:latin typeface="Arial"/>
                <a:cs typeface="Arial"/>
              </a:rPr>
              <a:t>Framework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95440" y="5919470"/>
            <a:ext cx="2087879" cy="7035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0020" y="6424929"/>
            <a:ext cx="222250" cy="1435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5420" y="6127750"/>
            <a:ext cx="198120" cy="198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81659" y="1168400"/>
            <a:ext cx="796861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latin typeface="Arial"/>
                <a:cs typeface="Arial"/>
              </a:rPr>
              <a:t>Ionic, HTML, </a:t>
            </a:r>
            <a:r>
              <a:rPr sz="2200" spc="-5" dirty="0">
                <a:latin typeface="Arial"/>
                <a:cs typeface="Arial"/>
              </a:rPr>
              <a:t>Javascript </a:t>
            </a:r>
            <a:r>
              <a:rPr sz="2200" dirty="0">
                <a:latin typeface="Arial"/>
                <a:cs typeface="Arial"/>
              </a:rPr>
              <a:t>ve </a:t>
            </a:r>
            <a:r>
              <a:rPr sz="2200" spc="-10" dirty="0">
                <a:latin typeface="Arial"/>
                <a:cs typeface="Arial"/>
              </a:rPr>
              <a:t>Css </a:t>
            </a:r>
            <a:r>
              <a:rPr sz="2200" spc="-5" dirty="0">
                <a:latin typeface="Arial"/>
                <a:cs typeface="Arial"/>
              </a:rPr>
              <a:t>kullanarak cross-platform hybrid  mobil uygulama geliştirmek için </a:t>
            </a:r>
            <a:r>
              <a:rPr sz="2200" spc="-15" dirty="0">
                <a:latin typeface="Arial"/>
                <a:cs typeface="Arial"/>
              </a:rPr>
              <a:t>kullanılan </a:t>
            </a:r>
            <a:r>
              <a:rPr sz="2200" spc="-30" dirty="0">
                <a:latin typeface="Arial"/>
                <a:cs typeface="Arial"/>
              </a:rPr>
              <a:t>açık </a:t>
            </a:r>
            <a:r>
              <a:rPr sz="2200" spc="-20" dirty="0">
                <a:latin typeface="Arial"/>
                <a:cs typeface="Arial"/>
              </a:rPr>
              <a:t>kaynaklı </a:t>
            </a:r>
            <a:r>
              <a:rPr sz="2200" spc="-10" dirty="0">
                <a:latin typeface="Arial"/>
                <a:cs typeface="Arial"/>
              </a:rPr>
              <a:t>HTML5  </a:t>
            </a:r>
            <a:r>
              <a:rPr sz="2200" spc="-5" dirty="0">
                <a:latin typeface="Arial"/>
                <a:cs typeface="Arial"/>
              </a:rPr>
              <a:t>kütüphanesidir. 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19679" y="2303779"/>
            <a:ext cx="4607560" cy="34556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4669" y="6108700"/>
            <a:ext cx="2947670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25" dirty="0">
                <a:latin typeface="Arial"/>
                <a:cs typeface="Arial"/>
                <a:hlinkClick r:id="rId6"/>
              </a:rPr>
              <a:t>http://www.fettahkurtulus.com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85" dirty="0">
                <a:latin typeface="Arial"/>
                <a:cs typeface="Arial"/>
              </a:rPr>
              <a:t>@KurtulusFettah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7369" y="434340"/>
            <a:ext cx="309880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20"/>
              </a:lnSpc>
            </a:pPr>
            <a:r>
              <a:rPr sz="3600" spc="-114" dirty="0">
                <a:latin typeface="Arial"/>
                <a:cs typeface="Arial"/>
              </a:rPr>
              <a:t>Ionic</a:t>
            </a:r>
            <a:r>
              <a:rPr sz="3600" spc="-275" dirty="0">
                <a:latin typeface="Arial"/>
                <a:cs typeface="Arial"/>
              </a:rPr>
              <a:t> </a:t>
            </a:r>
            <a:r>
              <a:rPr sz="3600" spc="-165" dirty="0">
                <a:latin typeface="Arial"/>
                <a:cs typeface="Arial"/>
              </a:rPr>
              <a:t>Framework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95440" y="5919470"/>
            <a:ext cx="2087879" cy="7035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0020" y="6424929"/>
            <a:ext cx="222250" cy="1435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5420" y="6127750"/>
            <a:ext cx="198120" cy="198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9144000" cy="5471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4669" y="6108700"/>
            <a:ext cx="2947670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25" dirty="0">
                <a:latin typeface="Arial"/>
                <a:cs typeface="Arial"/>
                <a:hlinkClick r:id="rId6"/>
              </a:rPr>
              <a:t>http://www.fettahkurtulus.com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85" dirty="0">
                <a:latin typeface="Arial"/>
                <a:cs typeface="Arial"/>
              </a:rPr>
              <a:t>@KurtulusFettah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4669" y="307340"/>
            <a:ext cx="44583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0" dirty="0"/>
              <a:t>Neden </a:t>
            </a:r>
            <a:r>
              <a:rPr spc="-114" dirty="0"/>
              <a:t>Ionic</a:t>
            </a:r>
            <a:r>
              <a:rPr spc="-250" dirty="0"/>
              <a:t> </a:t>
            </a:r>
            <a:r>
              <a:rPr spc="-165" dirty="0"/>
              <a:t>Framework</a:t>
            </a:r>
          </a:p>
        </p:txBody>
      </p:sp>
      <p:sp>
        <p:nvSpPr>
          <p:cNvPr id="3" name="object 3"/>
          <p:cNvSpPr/>
          <p:nvPr/>
        </p:nvSpPr>
        <p:spPr>
          <a:xfrm>
            <a:off x="6695440" y="5919470"/>
            <a:ext cx="2087879" cy="7035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0020" y="6424929"/>
            <a:ext cx="222250" cy="1435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5420" y="6127750"/>
            <a:ext cx="198120" cy="198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09269" y="1097279"/>
            <a:ext cx="12573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180" dirty="0">
                <a:latin typeface="Trebuchet MS"/>
                <a:cs typeface="Trebuchet MS"/>
              </a:rPr>
              <a:t>●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4669" y="6108700"/>
            <a:ext cx="2947670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25" dirty="0">
                <a:latin typeface="Arial"/>
                <a:cs typeface="Arial"/>
                <a:hlinkClick r:id="rId5"/>
              </a:rPr>
              <a:t>http://www.fettahkurtulus.com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85" dirty="0">
                <a:latin typeface="Arial"/>
                <a:cs typeface="Arial"/>
              </a:rPr>
              <a:t>@KurtulusFettah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9269" y="1578610"/>
            <a:ext cx="12573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180" dirty="0">
                <a:latin typeface="Trebuchet MS"/>
                <a:cs typeface="Trebuchet MS"/>
              </a:rPr>
              <a:t>●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9269" y="2061210"/>
            <a:ext cx="12573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180" dirty="0">
                <a:latin typeface="Trebuchet MS"/>
                <a:cs typeface="Trebuchet MS"/>
              </a:rPr>
              <a:t>●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9269" y="2543810"/>
            <a:ext cx="12573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180" dirty="0">
                <a:latin typeface="Trebuchet MS"/>
                <a:cs typeface="Trebuchet MS"/>
              </a:rPr>
              <a:t>●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9269" y="3026410"/>
            <a:ext cx="12573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180" dirty="0">
                <a:latin typeface="Trebuchet MS"/>
                <a:cs typeface="Trebuchet MS"/>
              </a:rPr>
              <a:t>●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9269" y="3844290"/>
            <a:ext cx="12573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180" dirty="0">
                <a:latin typeface="Trebuchet MS"/>
                <a:cs typeface="Trebuchet MS"/>
              </a:rPr>
              <a:t>●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9269" y="4326890"/>
            <a:ext cx="12573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180" dirty="0">
                <a:latin typeface="Trebuchet MS"/>
                <a:cs typeface="Trebuchet MS"/>
              </a:rPr>
              <a:t>●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9269" y="5143500"/>
            <a:ext cx="12573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180" dirty="0">
                <a:latin typeface="Trebuchet MS"/>
                <a:cs typeface="Trebuchet MS"/>
              </a:rPr>
              <a:t>●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9269" y="5626100"/>
            <a:ext cx="12573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180" dirty="0">
                <a:latin typeface="Trebuchet MS"/>
                <a:cs typeface="Trebuchet MS"/>
              </a:rPr>
              <a:t>●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5169" y="872490"/>
            <a:ext cx="7386320" cy="5035550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0"/>
              </a:spcBef>
            </a:pPr>
            <a:r>
              <a:rPr sz="2200" spc="-5" dirty="0">
                <a:latin typeface="Arial"/>
                <a:cs typeface="Arial"/>
              </a:rPr>
              <a:t>Native </a:t>
            </a:r>
            <a:r>
              <a:rPr sz="2200" spc="-15" dirty="0">
                <a:latin typeface="Arial"/>
                <a:cs typeface="Arial"/>
              </a:rPr>
              <a:t>UI</a:t>
            </a:r>
            <a:r>
              <a:rPr sz="2200" spc="-4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desteği</a:t>
            </a:r>
            <a:endParaRPr sz="2200">
              <a:latin typeface="Arial"/>
              <a:cs typeface="Arial"/>
            </a:endParaRPr>
          </a:p>
          <a:p>
            <a:pPr marL="12700" marR="2279650">
              <a:lnSpc>
                <a:spcPts val="3800"/>
              </a:lnSpc>
              <a:spcBef>
                <a:spcPts val="309"/>
              </a:spcBef>
            </a:pPr>
            <a:r>
              <a:rPr sz="2200" spc="-5" dirty="0">
                <a:latin typeface="Arial"/>
                <a:cs typeface="Arial"/>
              </a:rPr>
              <a:t>Cordova sayesinde Native Plugin desteği  Güçlü </a:t>
            </a:r>
            <a:r>
              <a:rPr sz="2200" spc="-10" dirty="0">
                <a:latin typeface="Arial"/>
                <a:cs typeface="Arial"/>
              </a:rPr>
              <a:t>CLI</a:t>
            </a:r>
            <a:r>
              <a:rPr sz="2200" spc="-4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desteği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2200" spc="-5" dirty="0">
                <a:latin typeface="Arial"/>
                <a:cs typeface="Arial"/>
              </a:rPr>
              <a:t>Angular </a:t>
            </a:r>
            <a:r>
              <a:rPr sz="2200" dirty="0">
                <a:latin typeface="Arial"/>
                <a:cs typeface="Arial"/>
              </a:rPr>
              <a:t>2 ve</a:t>
            </a:r>
            <a:r>
              <a:rPr sz="2200" spc="-8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TypeScript</a:t>
            </a:r>
            <a:endParaRPr sz="2200">
              <a:latin typeface="Arial"/>
              <a:cs typeface="Arial"/>
            </a:endParaRPr>
          </a:p>
          <a:p>
            <a:pPr marL="12700" marR="606425">
              <a:lnSpc>
                <a:spcPct val="100000"/>
              </a:lnSpc>
              <a:spcBef>
                <a:spcPts val="1160"/>
              </a:spcBef>
            </a:pPr>
            <a:r>
              <a:rPr sz="2200" spc="-5" dirty="0">
                <a:latin typeface="Arial"/>
                <a:cs typeface="Arial"/>
              </a:rPr>
              <a:t>Geliştirme </a:t>
            </a:r>
            <a:r>
              <a:rPr sz="2200" dirty="0">
                <a:latin typeface="Arial"/>
                <a:cs typeface="Arial"/>
              </a:rPr>
              <a:t>ve </a:t>
            </a:r>
            <a:r>
              <a:rPr sz="2200" spc="-10" dirty="0">
                <a:latin typeface="Arial"/>
                <a:cs typeface="Arial"/>
              </a:rPr>
              <a:t>Test </a:t>
            </a:r>
            <a:r>
              <a:rPr sz="2200" spc="-20" dirty="0">
                <a:latin typeface="Arial"/>
                <a:cs typeface="Arial"/>
              </a:rPr>
              <a:t>araçları </a:t>
            </a:r>
            <a:r>
              <a:rPr sz="2200" spc="-10" dirty="0">
                <a:latin typeface="Arial"/>
                <a:cs typeface="Arial"/>
              </a:rPr>
              <a:t>(ION-LAB, </a:t>
            </a:r>
            <a:r>
              <a:rPr sz="2200" spc="-5" dirty="0">
                <a:latin typeface="Arial"/>
                <a:cs typeface="Arial"/>
              </a:rPr>
              <a:t>Ionic </a:t>
            </a:r>
            <a:r>
              <a:rPr sz="2200" spc="-10" dirty="0">
                <a:latin typeface="Arial"/>
                <a:cs typeface="Arial"/>
              </a:rPr>
              <a:t>View, </a:t>
            </a:r>
            <a:r>
              <a:rPr sz="2200" spc="-5" dirty="0">
                <a:latin typeface="Arial"/>
                <a:cs typeface="Arial"/>
              </a:rPr>
              <a:t>Ionic  DevApp)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2200" spc="-5" dirty="0">
                <a:latin typeface="Arial"/>
                <a:cs typeface="Arial"/>
              </a:rPr>
              <a:t>Basit ve </a:t>
            </a:r>
            <a:r>
              <a:rPr sz="2200" spc="-30" dirty="0">
                <a:latin typeface="Arial"/>
                <a:cs typeface="Arial"/>
              </a:rPr>
              <a:t>kullanışlı</a:t>
            </a:r>
            <a:r>
              <a:rPr sz="2200" spc="-7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dökümantasyon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150"/>
              </a:spcBef>
            </a:pPr>
            <a:r>
              <a:rPr sz="2200" spc="-5" dirty="0">
                <a:latin typeface="Arial"/>
                <a:cs typeface="Arial"/>
              </a:rPr>
              <a:t>Mobil oyunlar </a:t>
            </a:r>
            <a:r>
              <a:rPr sz="2200" spc="-40" dirty="0">
                <a:latin typeface="Arial"/>
                <a:cs typeface="Arial"/>
              </a:rPr>
              <a:t>dışında </a:t>
            </a:r>
            <a:r>
              <a:rPr sz="2200" spc="-5" dirty="0">
                <a:latin typeface="Arial"/>
                <a:cs typeface="Arial"/>
              </a:rPr>
              <a:t>Native geliştirilen uygulamalara </a:t>
            </a:r>
            <a:r>
              <a:rPr sz="2200" spc="-25" dirty="0">
                <a:latin typeface="Arial"/>
                <a:cs typeface="Arial"/>
              </a:rPr>
              <a:t>yakın  </a:t>
            </a:r>
            <a:r>
              <a:rPr sz="2200" spc="-5" dirty="0">
                <a:latin typeface="Arial"/>
                <a:cs typeface="Arial"/>
              </a:rPr>
              <a:t>performans.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2200" spc="-5" dirty="0">
                <a:latin typeface="Arial"/>
                <a:cs typeface="Arial"/>
              </a:rPr>
              <a:t>Basit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öğrenme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2200" spc="-5" dirty="0">
                <a:latin typeface="Arial"/>
                <a:cs typeface="Arial"/>
              </a:rPr>
              <a:t>....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4669" y="307340"/>
            <a:ext cx="68097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0" dirty="0"/>
              <a:t>Rakamlar </a:t>
            </a:r>
            <a:r>
              <a:rPr spc="-60" dirty="0"/>
              <a:t>ile </a:t>
            </a:r>
            <a:r>
              <a:rPr spc="-114" dirty="0"/>
              <a:t>Ionic </a:t>
            </a:r>
            <a:r>
              <a:rPr spc="-165" dirty="0"/>
              <a:t>Framework</a:t>
            </a:r>
            <a:r>
              <a:rPr spc="-405" dirty="0"/>
              <a:t> </a:t>
            </a:r>
            <a:r>
              <a:rPr spc="-160" dirty="0"/>
              <a:t>(2016)</a:t>
            </a:r>
          </a:p>
        </p:txBody>
      </p:sp>
      <p:sp>
        <p:nvSpPr>
          <p:cNvPr id="3" name="object 3"/>
          <p:cNvSpPr/>
          <p:nvPr/>
        </p:nvSpPr>
        <p:spPr>
          <a:xfrm>
            <a:off x="6695440" y="5919470"/>
            <a:ext cx="2087879" cy="7035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0020" y="6424929"/>
            <a:ext cx="222250" cy="1435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5420" y="6127750"/>
            <a:ext cx="198120" cy="198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09269" y="1393190"/>
            <a:ext cx="12573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180" dirty="0">
                <a:latin typeface="Trebuchet MS"/>
                <a:cs typeface="Trebuchet MS"/>
              </a:rPr>
              <a:t>●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4669" y="6108700"/>
            <a:ext cx="2947670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25" dirty="0">
                <a:latin typeface="Arial"/>
                <a:cs typeface="Arial"/>
                <a:hlinkClick r:id="rId5"/>
              </a:rPr>
              <a:t>http://www.fettahkurtulus.com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85" dirty="0">
                <a:latin typeface="Arial"/>
                <a:cs typeface="Arial"/>
              </a:rPr>
              <a:t>@KurtulusFettah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9269" y="2209800"/>
            <a:ext cx="12573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180" dirty="0">
                <a:latin typeface="Trebuchet MS"/>
                <a:cs typeface="Trebuchet MS"/>
              </a:rPr>
              <a:t>●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9269" y="3027679"/>
            <a:ext cx="12573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180" dirty="0">
                <a:latin typeface="Trebuchet MS"/>
                <a:cs typeface="Trebuchet MS"/>
              </a:rPr>
              <a:t>●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9269" y="3845559"/>
            <a:ext cx="12573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180" dirty="0">
                <a:latin typeface="Trebuchet MS"/>
                <a:cs typeface="Trebuchet MS"/>
              </a:rPr>
              <a:t>●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9269" y="4663440"/>
            <a:ext cx="12573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180" dirty="0">
                <a:latin typeface="Trebuchet MS"/>
                <a:cs typeface="Trebuchet MS"/>
              </a:rPr>
              <a:t>●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xfrm>
            <a:off x="583565" y="1314450"/>
            <a:ext cx="7976869" cy="36644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54305" marR="627380">
              <a:lnSpc>
                <a:spcPts val="2630"/>
              </a:lnSpc>
              <a:spcBef>
                <a:spcPts val="195"/>
              </a:spcBef>
            </a:pPr>
            <a:r>
              <a:rPr spc="-35" dirty="0"/>
              <a:t>Yayınlandığı </a:t>
            </a:r>
            <a:r>
              <a:rPr spc="-5" dirty="0"/>
              <a:t>2014 </a:t>
            </a:r>
            <a:r>
              <a:rPr spc="-35" dirty="0"/>
              <a:t>yılından </a:t>
            </a:r>
            <a:r>
              <a:rPr spc="-5" dirty="0"/>
              <a:t>2016 sonuna kadar 4 milyonun  üzerinde uygulama Ionic ile</a:t>
            </a:r>
            <a:r>
              <a:rPr spc="-75" dirty="0"/>
              <a:t> </a:t>
            </a:r>
            <a:r>
              <a:rPr spc="-5" dirty="0"/>
              <a:t>geliştirildi.</a:t>
            </a:r>
          </a:p>
          <a:p>
            <a:pPr marL="154305" marR="454659">
              <a:lnSpc>
                <a:spcPct val="100000"/>
              </a:lnSpc>
              <a:spcBef>
                <a:spcPts val="1075"/>
              </a:spcBef>
            </a:pPr>
            <a:r>
              <a:rPr spc="-5" dirty="0"/>
              <a:t>Dünya genelinde 1 Milyonun üzerinde geliştirici Ionic  Developer </a:t>
            </a:r>
            <a:r>
              <a:rPr spc="-20" dirty="0"/>
              <a:t>ID </a:t>
            </a:r>
            <a:r>
              <a:rPr spc="-5" dirty="0"/>
              <a:t>alabilmek için site üzerinden </a:t>
            </a:r>
            <a:r>
              <a:rPr spc="-30" dirty="0"/>
              <a:t>kayıt</a:t>
            </a:r>
            <a:r>
              <a:rPr spc="-65" dirty="0"/>
              <a:t> </a:t>
            </a:r>
            <a:r>
              <a:rPr spc="-15" dirty="0"/>
              <a:t>olmuşlardır.</a:t>
            </a:r>
          </a:p>
          <a:p>
            <a:pPr marL="154305" marR="737235">
              <a:lnSpc>
                <a:spcPct val="100000"/>
              </a:lnSpc>
              <a:spcBef>
                <a:spcPts val="1160"/>
              </a:spcBef>
            </a:pPr>
            <a:r>
              <a:rPr spc="-5" dirty="0"/>
              <a:t>Her </a:t>
            </a:r>
            <a:r>
              <a:rPr dirty="0"/>
              <a:t>ay </a:t>
            </a:r>
            <a:r>
              <a:rPr spc="-5" dirty="0"/>
              <a:t>400.000'den fazla geliştirici ionicframework.com'u  ziyaret</a:t>
            </a:r>
            <a:r>
              <a:rPr spc="-15" dirty="0"/>
              <a:t> </a:t>
            </a:r>
            <a:r>
              <a:rPr spc="-5" dirty="0"/>
              <a:t>ediyor.</a:t>
            </a:r>
          </a:p>
          <a:p>
            <a:pPr marL="154305" marR="5080">
              <a:lnSpc>
                <a:spcPct val="100000"/>
              </a:lnSpc>
              <a:spcBef>
                <a:spcPts val="1160"/>
              </a:spcBef>
            </a:pPr>
            <a:r>
              <a:rPr spc="-5" dirty="0"/>
              <a:t>2016 </a:t>
            </a:r>
            <a:r>
              <a:rPr spc="-40" dirty="0"/>
              <a:t>yılında </a:t>
            </a:r>
            <a:r>
              <a:rPr spc="-5" dirty="0"/>
              <a:t>3.2 milyon </a:t>
            </a:r>
            <a:r>
              <a:rPr dirty="0"/>
              <a:t>tekil </a:t>
            </a:r>
            <a:r>
              <a:rPr spc="-5" dirty="0"/>
              <a:t>ziyaretçi ionicframework.com/docs  adresini ziyaret</a:t>
            </a:r>
            <a:r>
              <a:rPr spc="-50" dirty="0"/>
              <a:t> </a:t>
            </a:r>
            <a:r>
              <a:rPr spc="-5" dirty="0"/>
              <a:t>etmiştir.</a:t>
            </a:r>
          </a:p>
          <a:p>
            <a:pPr marL="154305" marR="688975">
              <a:lnSpc>
                <a:spcPct val="100000"/>
              </a:lnSpc>
              <a:spcBef>
                <a:spcPts val="1160"/>
              </a:spcBef>
            </a:pPr>
            <a:r>
              <a:rPr lang="tr-TR" dirty="0"/>
              <a:t>Güçlü topluluk desteği.</a:t>
            </a:r>
            <a:endParaRPr spc="-20" dirty="0"/>
          </a:p>
        </p:txBody>
      </p:sp>
    </p:spTree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01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53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01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87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4669" y="307340"/>
            <a:ext cx="14617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95" dirty="0"/>
              <a:t>K</a:t>
            </a:r>
            <a:r>
              <a:rPr spc="-114" dirty="0"/>
              <a:t>on</a:t>
            </a:r>
            <a:r>
              <a:rPr spc="-105" dirty="0"/>
              <a:t>u</a:t>
            </a:r>
            <a:r>
              <a:rPr spc="25" dirty="0"/>
              <a:t>l</a:t>
            </a:r>
            <a:r>
              <a:rPr spc="-280" dirty="0"/>
              <a:t>a</a:t>
            </a:r>
            <a:r>
              <a:rPr spc="55" dirty="0"/>
              <a:t>r</a:t>
            </a:r>
          </a:p>
        </p:txBody>
      </p:sp>
      <p:sp>
        <p:nvSpPr>
          <p:cNvPr id="3" name="object 3"/>
          <p:cNvSpPr/>
          <p:nvPr/>
        </p:nvSpPr>
        <p:spPr>
          <a:xfrm>
            <a:off x="6695440" y="5919470"/>
            <a:ext cx="2087879" cy="7035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0020" y="6424929"/>
            <a:ext cx="222250" cy="1435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5420" y="6127750"/>
            <a:ext cx="198120" cy="198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81659" y="1510029"/>
            <a:ext cx="5133975" cy="3897221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228600" indent="-215900">
              <a:lnSpc>
                <a:spcPct val="100000"/>
              </a:lnSpc>
              <a:spcBef>
                <a:spcPts val="1250"/>
              </a:spcBef>
              <a:buSzPct val="44230"/>
              <a:buFont typeface="Trebuchet MS"/>
              <a:buChar char="●"/>
              <a:tabLst>
                <a:tab pos="228600" algn="l"/>
              </a:tabLst>
            </a:pPr>
            <a:r>
              <a:rPr lang="tr-TR" sz="2600" spc="-85" dirty="0">
                <a:latin typeface="Arial"/>
                <a:cs typeface="Arial"/>
              </a:rPr>
              <a:t>Mobil Uygulama Türleri Nelerdir</a:t>
            </a:r>
            <a:r>
              <a:rPr sz="2600" spc="-105" dirty="0">
                <a:latin typeface="Arial"/>
                <a:cs typeface="Arial"/>
              </a:rPr>
              <a:t>?</a:t>
            </a:r>
            <a:endParaRPr lang="tr-TR" sz="2600" spc="-105" dirty="0">
              <a:latin typeface="Arial"/>
              <a:cs typeface="Arial"/>
            </a:endParaRPr>
          </a:p>
          <a:p>
            <a:pPr marL="228600" indent="-215900">
              <a:spcBef>
                <a:spcPts val="1250"/>
              </a:spcBef>
              <a:buSzPct val="44230"/>
              <a:buFont typeface="Trebuchet MS"/>
              <a:buChar char="●"/>
              <a:tabLst>
                <a:tab pos="228600" algn="l"/>
              </a:tabLst>
            </a:pPr>
            <a:r>
              <a:rPr lang="tr-TR" sz="2600" spc="-85" dirty="0" err="1">
                <a:latin typeface="Arial"/>
                <a:cs typeface="Arial"/>
              </a:rPr>
              <a:t>Hybrid</a:t>
            </a:r>
            <a:r>
              <a:rPr lang="tr-TR" sz="2600" spc="-85" dirty="0">
                <a:latin typeface="Arial"/>
                <a:cs typeface="Arial"/>
              </a:rPr>
              <a:t> </a:t>
            </a:r>
            <a:r>
              <a:rPr lang="tr-TR" sz="2600" spc="-15" dirty="0">
                <a:latin typeface="Arial"/>
                <a:cs typeface="Arial"/>
              </a:rPr>
              <a:t>Mobil </a:t>
            </a:r>
            <a:r>
              <a:rPr lang="tr-TR" sz="2600" spc="-150" dirty="0">
                <a:latin typeface="Arial"/>
                <a:cs typeface="Arial"/>
              </a:rPr>
              <a:t>Uygulama</a:t>
            </a:r>
            <a:r>
              <a:rPr lang="tr-TR" sz="2600" spc="-315" dirty="0">
                <a:latin typeface="Arial"/>
                <a:cs typeface="Arial"/>
              </a:rPr>
              <a:t> </a:t>
            </a:r>
            <a:r>
              <a:rPr lang="tr-TR" sz="2600" spc="-105" dirty="0">
                <a:latin typeface="Arial"/>
                <a:cs typeface="Arial"/>
              </a:rPr>
              <a:t>Nedir?</a:t>
            </a:r>
            <a:endParaRPr sz="2600" dirty="0">
              <a:latin typeface="Arial"/>
              <a:cs typeface="Arial"/>
            </a:endParaRPr>
          </a:p>
          <a:p>
            <a:pPr marL="228600" indent="-215900">
              <a:lnSpc>
                <a:spcPct val="100000"/>
              </a:lnSpc>
              <a:spcBef>
                <a:spcPts val="1150"/>
              </a:spcBef>
              <a:buSzPct val="44230"/>
              <a:buFont typeface="Trebuchet MS"/>
              <a:buChar char="●"/>
              <a:tabLst>
                <a:tab pos="228600" algn="l"/>
              </a:tabLst>
            </a:pPr>
            <a:r>
              <a:rPr sz="2600" spc="-160" dirty="0">
                <a:latin typeface="Arial"/>
                <a:cs typeface="Arial"/>
              </a:rPr>
              <a:t>Apache Cordova</a:t>
            </a:r>
            <a:r>
              <a:rPr sz="2600" spc="-125" dirty="0">
                <a:latin typeface="Arial"/>
                <a:cs typeface="Arial"/>
              </a:rPr>
              <a:t> </a:t>
            </a:r>
            <a:r>
              <a:rPr sz="2600" spc="-105" dirty="0">
                <a:latin typeface="Arial"/>
                <a:cs typeface="Arial"/>
              </a:rPr>
              <a:t>Nedir?</a:t>
            </a:r>
            <a:endParaRPr sz="2600" dirty="0">
              <a:latin typeface="Arial"/>
              <a:cs typeface="Arial"/>
            </a:endParaRPr>
          </a:p>
          <a:p>
            <a:pPr marL="228600" indent="-215900">
              <a:lnSpc>
                <a:spcPct val="100000"/>
              </a:lnSpc>
              <a:spcBef>
                <a:spcPts val="1160"/>
              </a:spcBef>
              <a:buSzPct val="44230"/>
              <a:buFont typeface="Trebuchet MS"/>
              <a:buChar char="●"/>
              <a:tabLst>
                <a:tab pos="228600" algn="l"/>
              </a:tabLst>
            </a:pPr>
            <a:r>
              <a:rPr sz="2600" spc="-85" dirty="0">
                <a:latin typeface="Arial"/>
                <a:cs typeface="Arial"/>
              </a:rPr>
              <a:t>Ionic </a:t>
            </a:r>
            <a:r>
              <a:rPr sz="2600" spc="-120" dirty="0">
                <a:latin typeface="Arial"/>
                <a:cs typeface="Arial"/>
              </a:rPr>
              <a:t>Framework</a:t>
            </a:r>
            <a:r>
              <a:rPr sz="2600" spc="-185" dirty="0">
                <a:latin typeface="Arial"/>
                <a:cs typeface="Arial"/>
              </a:rPr>
              <a:t> </a:t>
            </a:r>
            <a:r>
              <a:rPr sz="2600" spc="-105" dirty="0">
                <a:latin typeface="Arial"/>
                <a:cs typeface="Arial"/>
              </a:rPr>
              <a:t>Nedir?</a:t>
            </a:r>
            <a:endParaRPr sz="2600" dirty="0">
              <a:latin typeface="Arial"/>
              <a:cs typeface="Arial"/>
            </a:endParaRPr>
          </a:p>
          <a:p>
            <a:pPr marL="228600" indent="-215900">
              <a:lnSpc>
                <a:spcPct val="100000"/>
              </a:lnSpc>
              <a:spcBef>
                <a:spcPts val="1160"/>
              </a:spcBef>
              <a:buSzPct val="44230"/>
              <a:buFont typeface="Trebuchet MS"/>
              <a:buChar char="●"/>
              <a:tabLst>
                <a:tab pos="228600" algn="l"/>
              </a:tabLst>
            </a:pPr>
            <a:r>
              <a:rPr sz="2600" spc="-160" dirty="0">
                <a:latin typeface="Arial"/>
                <a:cs typeface="Arial"/>
              </a:rPr>
              <a:t>Rakamlar </a:t>
            </a:r>
            <a:r>
              <a:rPr sz="2600" spc="-40" dirty="0">
                <a:latin typeface="Arial"/>
                <a:cs typeface="Arial"/>
              </a:rPr>
              <a:t>ile </a:t>
            </a:r>
            <a:r>
              <a:rPr sz="2600" spc="-85" dirty="0">
                <a:latin typeface="Arial"/>
                <a:cs typeface="Arial"/>
              </a:rPr>
              <a:t>Ionic</a:t>
            </a:r>
            <a:r>
              <a:rPr sz="2600" spc="-225" dirty="0">
                <a:latin typeface="Arial"/>
                <a:cs typeface="Arial"/>
              </a:rPr>
              <a:t> </a:t>
            </a:r>
            <a:r>
              <a:rPr sz="2600" spc="-120" dirty="0">
                <a:latin typeface="Arial"/>
                <a:cs typeface="Arial"/>
              </a:rPr>
              <a:t>Framework</a:t>
            </a:r>
            <a:endParaRPr sz="2600" dirty="0">
              <a:latin typeface="Arial"/>
              <a:cs typeface="Arial"/>
            </a:endParaRPr>
          </a:p>
          <a:p>
            <a:pPr marL="228600" indent="-215900">
              <a:lnSpc>
                <a:spcPct val="100000"/>
              </a:lnSpc>
              <a:spcBef>
                <a:spcPts val="1160"/>
              </a:spcBef>
              <a:buSzPct val="44230"/>
              <a:buFont typeface="Trebuchet MS"/>
              <a:buChar char="●"/>
              <a:tabLst>
                <a:tab pos="228600" algn="l"/>
              </a:tabLst>
            </a:pPr>
            <a:r>
              <a:rPr sz="2600" spc="-85" dirty="0">
                <a:latin typeface="Arial"/>
                <a:cs typeface="Arial"/>
              </a:rPr>
              <a:t>Ionic </a:t>
            </a:r>
            <a:r>
              <a:rPr sz="2600" spc="-175" dirty="0">
                <a:latin typeface="Arial"/>
                <a:cs typeface="Arial"/>
              </a:rPr>
              <a:t>Dünyasına </a:t>
            </a:r>
            <a:r>
              <a:rPr sz="2600" spc="-105" dirty="0">
                <a:latin typeface="Arial"/>
                <a:cs typeface="Arial"/>
              </a:rPr>
              <a:t>Derinlemesine</a:t>
            </a:r>
            <a:r>
              <a:rPr sz="2600" spc="-165" dirty="0">
                <a:latin typeface="Arial"/>
                <a:cs typeface="Arial"/>
              </a:rPr>
              <a:t> </a:t>
            </a:r>
            <a:r>
              <a:rPr sz="2600" spc="-215" dirty="0">
                <a:latin typeface="Arial"/>
                <a:cs typeface="Arial"/>
              </a:rPr>
              <a:t>Bakış</a:t>
            </a:r>
            <a:endParaRPr sz="2600" dirty="0">
              <a:latin typeface="Arial"/>
              <a:cs typeface="Arial"/>
            </a:endParaRPr>
          </a:p>
          <a:p>
            <a:pPr marL="228600" indent="-215900">
              <a:lnSpc>
                <a:spcPct val="100000"/>
              </a:lnSpc>
              <a:spcBef>
                <a:spcPts val="1150"/>
              </a:spcBef>
              <a:buSzPct val="44230"/>
              <a:buFont typeface="Trebuchet MS"/>
              <a:buChar char="●"/>
              <a:tabLst>
                <a:tab pos="228600" algn="l"/>
              </a:tabLst>
            </a:pPr>
            <a:r>
              <a:rPr sz="2600" spc="-125" dirty="0">
                <a:latin typeface="Arial"/>
                <a:cs typeface="Arial"/>
              </a:rPr>
              <a:t>Örnek </a:t>
            </a:r>
            <a:r>
              <a:rPr sz="2600" spc="-150" dirty="0">
                <a:latin typeface="Arial"/>
                <a:cs typeface="Arial"/>
              </a:rPr>
              <a:t>Uygulama </a:t>
            </a:r>
            <a:r>
              <a:rPr sz="2600" spc="-85" dirty="0">
                <a:latin typeface="Arial"/>
                <a:cs typeface="Arial"/>
              </a:rPr>
              <a:t>Geliştirme</a:t>
            </a:r>
            <a:endParaRPr sz="2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4669" y="6108700"/>
            <a:ext cx="2947670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25" dirty="0">
                <a:latin typeface="Arial"/>
                <a:cs typeface="Arial"/>
                <a:hlinkClick r:id="rId5"/>
              </a:rPr>
              <a:t>http://www.fettahkurtulus.com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85" dirty="0">
                <a:latin typeface="Arial"/>
                <a:cs typeface="Arial"/>
              </a:rPr>
              <a:t>@KurtulusFettah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01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72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01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358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4669" y="307340"/>
            <a:ext cx="14135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0" dirty="0"/>
              <a:t>Ion-Lab</a:t>
            </a:r>
          </a:p>
        </p:txBody>
      </p:sp>
      <p:sp>
        <p:nvSpPr>
          <p:cNvPr id="3" name="object 3"/>
          <p:cNvSpPr/>
          <p:nvPr/>
        </p:nvSpPr>
        <p:spPr>
          <a:xfrm>
            <a:off x="6695440" y="5919470"/>
            <a:ext cx="2087879" cy="7035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0020" y="6424929"/>
            <a:ext cx="222250" cy="1435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5420" y="6127750"/>
            <a:ext cx="198120" cy="198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84550" y="1029969"/>
            <a:ext cx="5543550" cy="46570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36880" y="1139190"/>
            <a:ext cx="2646680" cy="292735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ct val="93600"/>
              </a:lnSpc>
              <a:spcBef>
                <a:spcPts val="265"/>
              </a:spcBef>
            </a:pPr>
            <a:r>
              <a:rPr sz="2200" spc="-5" dirty="0">
                <a:latin typeface="Arial"/>
                <a:cs typeface="Arial"/>
              </a:rPr>
              <a:t>Geliştirdiğiniz  </a:t>
            </a:r>
            <a:r>
              <a:rPr sz="2200" spc="-15" dirty="0">
                <a:latin typeface="Arial"/>
                <a:cs typeface="Arial"/>
              </a:rPr>
              <a:t>uygulamanın </a:t>
            </a:r>
            <a:r>
              <a:rPr sz="2200" spc="-35" dirty="0">
                <a:latin typeface="Arial"/>
                <a:cs typeface="Arial"/>
              </a:rPr>
              <a:t>tarayıcı  </a:t>
            </a:r>
            <a:r>
              <a:rPr sz="2200" spc="-40" dirty="0">
                <a:latin typeface="Arial"/>
                <a:cs typeface="Arial"/>
              </a:rPr>
              <a:t>yardımı </a:t>
            </a:r>
            <a:r>
              <a:rPr sz="2200" dirty="0">
                <a:latin typeface="Arial"/>
                <a:cs typeface="Arial"/>
              </a:rPr>
              <a:t>ile </a:t>
            </a:r>
            <a:r>
              <a:rPr sz="2200" spc="-5" dirty="0">
                <a:latin typeface="Arial"/>
                <a:cs typeface="Arial"/>
              </a:rPr>
              <a:t>mobil  platformlar üzerinde  </a:t>
            </a:r>
            <a:r>
              <a:rPr sz="2200" spc="-30" dirty="0">
                <a:latin typeface="Arial"/>
                <a:cs typeface="Arial"/>
              </a:rPr>
              <a:t>nasıl </a:t>
            </a:r>
            <a:r>
              <a:rPr sz="2200" spc="-5" dirty="0">
                <a:latin typeface="Arial"/>
                <a:cs typeface="Arial"/>
              </a:rPr>
              <a:t>göründüğünü  </a:t>
            </a:r>
            <a:r>
              <a:rPr sz="2200" dirty="0">
                <a:latin typeface="Arial"/>
                <a:cs typeface="Arial"/>
              </a:rPr>
              <a:t>test </a:t>
            </a:r>
            <a:r>
              <a:rPr sz="2200" spc="-5" dirty="0">
                <a:latin typeface="Arial"/>
                <a:cs typeface="Arial"/>
              </a:rPr>
              <a:t>edebileceğiniz  Ionic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spc="-45" dirty="0">
                <a:latin typeface="Arial"/>
                <a:cs typeface="Arial"/>
              </a:rPr>
              <a:t>yazılımıdır.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latin typeface="Arial"/>
                <a:cs typeface="Arial"/>
              </a:rPr>
              <a:t>ionic serve</a:t>
            </a:r>
            <a:r>
              <a:rPr sz="2200" spc="-9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--lab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4669" y="6108700"/>
            <a:ext cx="2947670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25" dirty="0">
                <a:latin typeface="Arial"/>
                <a:cs typeface="Arial"/>
                <a:hlinkClick r:id="rId6"/>
              </a:rPr>
              <a:t>http://www.fettahkurtulus.com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85" dirty="0">
                <a:latin typeface="Arial"/>
                <a:cs typeface="Arial"/>
              </a:rPr>
              <a:t>@KurtulusFettah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4669" y="307340"/>
            <a:ext cx="24828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Ionic</a:t>
            </a:r>
            <a:r>
              <a:rPr spc="-254" dirty="0"/>
              <a:t> </a:t>
            </a:r>
            <a:r>
              <a:rPr spc="-225" dirty="0"/>
              <a:t>DevApp</a:t>
            </a:r>
          </a:p>
        </p:txBody>
      </p:sp>
      <p:sp>
        <p:nvSpPr>
          <p:cNvPr id="3" name="object 3"/>
          <p:cNvSpPr/>
          <p:nvPr/>
        </p:nvSpPr>
        <p:spPr>
          <a:xfrm>
            <a:off x="6695440" y="5919470"/>
            <a:ext cx="2087879" cy="7035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0020" y="6424929"/>
            <a:ext cx="222250" cy="1435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5420" y="6127750"/>
            <a:ext cx="198120" cy="198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36880" y="1139190"/>
            <a:ext cx="4211320" cy="193040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ct val="93600"/>
              </a:lnSpc>
              <a:spcBef>
                <a:spcPts val="265"/>
              </a:spcBef>
            </a:pPr>
            <a:r>
              <a:rPr sz="2200" spc="-5" dirty="0">
                <a:latin typeface="Arial"/>
                <a:cs typeface="Arial"/>
              </a:rPr>
              <a:t>Ionic DevApp ücresiz olarak  </a:t>
            </a:r>
            <a:r>
              <a:rPr sz="2200" spc="-30" dirty="0">
                <a:latin typeface="Arial"/>
                <a:cs typeface="Arial"/>
              </a:rPr>
              <a:t>dağıtılan </a:t>
            </a:r>
            <a:r>
              <a:rPr sz="2200" dirty="0">
                <a:latin typeface="Arial"/>
                <a:cs typeface="Arial"/>
              </a:rPr>
              <a:t>ve </a:t>
            </a:r>
            <a:r>
              <a:rPr sz="2200" spc="-5" dirty="0">
                <a:latin typeface="Arial"/>
                <a:cs typeface="Arial"/>
              </a:rPr>
              <a:t>wifi üzerinden  geliştirdiğiniz </a:t>
            </a:r>
            <a:r>
              <a:rPr sz="2200" spc="-25" dirty="0">
                <a:latin typeface="Arial"/>
                <a:cs typeface="Arial"/>
              </a:rPr>
              <a:t>uygulamanızın  </a:t>
            </a:r>
            <a:r>
              <a:rPr sz="2200" spc="-5" dirty="0">
                <a:latin typeface="Arial"/>
                <a:cs typeface="Arial"/>
              </a:rPr>
              <a:t>gerçek cihazlar üzerinde </a:t>
            </a:r>
            <a:r>
              <a:rPr sz="2200" spc="-30" dirty="0">
                <a:latin typeface="Arial"/>
                <a:cs typeface="Arial"/>
              </a:rPr>
              <a:t>nasıl  </a:t>
            </a:r>
            <a:r>
              <a:rPr sz="2200" spc="-5" dirty="0">
                <a:latin typeface="Arial"/>
                <a:cs typeface="Arial"/>
              </a:rPr>
              <a:t>göründüğünü, </a:t>
            </a:r>
            <a:r>
              <a:rPr sz="2200" spc="-30" dirty="0">
                <a:latin typeface="Arial"/>
                <a:cs typeface="Arial"/>
              </a:rPr>
              <a:t>nasıl </a:t>
            </a:r>
            <a:r>
              <a:rPr sz="2200" spc="-50" dirty="0">
                <a:latin typeface="Arial"/>
                <a:cs typeface="Arial"/>
              </a:rPr>
              <a:t>çalıştığını </a:t>
            </a:r>
            <a:r>
              <a:rPr sz="2200" spc="-10" dirty="0">
                <a:latin typeface="Arial"/>
                <a:cs typeface="Arial"/>
              </a:rPr>
              <a:t>test  </a:t>
            </a:r>
            <a:r>
              <a:rPr sz="2200" spc="-5" dirty="0">
                <a:latin typeface="Arial"/>
                <a:cs typeface="Arial"/>
              </a:rPr>
              <a:t>etmenize yarayan</a:t>
            </a:r>
            <a:r>
              <a:rPr sz="2200" spc="-55" dirty="0">
                <a:latin typeface="Arial"/>
                <a:cs typeface="Arial"/>
              </a:rPr>
              <a:t> </a:t>
            </a:r>
            <a:r>
              <a:rPr sz="2200" spc="-30" dirty="0">
                <a:latin typeface="Arial"/>
                <a:cs typeface="Arial"/>
              </a:rPr>
              <a:t>yazlımdır.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00040" y="435609"/>
            <a:ext cx="2951480" cy="52514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4669" y="6108700"/>
            <a:ext cx="2947670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25" dirty="0">
                <a:latin typeface="Arial"/>
                <a:cs typeface="Arial"/>
                <a:hlinkClick r:id="rId6"/>
              </a:rPr>
              <a:t>http://www.fettahkurtulus.com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85" dirty="0">
                <a:latin typeface="Arial"/>
                <a:cs typeface="Arial"/>
              </a:rPr>
              <a:t>@KurtulusFettah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4669" y="307340"/>
            <a:ext cx="19399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Ionic</a:t>
            </a:r>
            <a:r>
              <a:rPr spc="-270" dirty="0"/>
              <a:t> </a:t>
            </a:r>
            <a:r>
              <a:rPr spc="-150" dirty="0"/>
              <a:t>View</a:t>
            </a:r>
          </a:p>
        </p:txBody>
      </p:sp>
      <p:sp>
        <p:nvSpPr>
          <p:cNvPr id="3" name="object 3"/>
          <p:cNvSpPr/>
          <p:nvPr/>
        </p:nvSpPr>
        <p:spPr>
          <a:xfrm>
            <a:off x="6695440" y="5919470"/>
            <a:ext cx="2087879" cy="7035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0020" y="6424929"/>
            <a:ext cx="222250" cy="1435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5420" y="6127750"/>
            <a:ext cx="198120" cy="198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36880" y="1139190"/>
            <a:ext cx="4234180" cy="324104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ct val="93800"/>
              </a:lnSpc>
              <a:spcBef>
                <a:spcPts val="260"/>
              </a:spcBef>
            </a:pPr>
            <a:r>
              <a:rPr sz="2200" spc="-5" dirty="0">
                <a:latin typeface="Arial"/>
                <a:cs typeface="Arial"/>
              </a:rPr>
              <a:t>Ionic </a:t>
            </a:r>
            <a:r>
              <a:rPr sz="2200" spc="-10" dirty="0">
                <a:latin typeface="Arial"/>
                <a:cs typeface="Arial"/>
              </a:rPr>
              <a:t>View, </a:t>
            </a:r>
            <a:r>
              <a:rPr sz="2200" spc="-5" dirty="0">
                <a:latin typeface="Arial"/>
                <a:cs typeface="Arial"/>
              </a:rPr>
              <a:t>geliştirdiğiniz </a:t>
            </a:r>
            <a:r>
              <a:rPr sz="2200" spc="-50" dirty="0">
                <a:latin typeface="Arial"/>
                <a:cs typeface="Arial"/>
              </a:rPr>
              <a:t>yazılımı  </a:t>
            </a:r>
            <a:r>
              <a:rPr sz="2200" spc="-5" dirty="0">
                <a:latin typeface="Arial"/>
                <a:cs typeface="Arial"/>
              </a:rPr>
              <a:t>kolay bir şekilde beta </a:t>
            </a:r>
            <a:r>
              <a:rPr sz="2200" spc="-10" dirty="0">
                <a:latin typeface="Arial"/>
                <a:cs typeface="Arial"/>
              </a:rPr>
              <a:t>test </a:t>
            </a:r>
            <a:r>
              <a:rPr sz="2200" dirty="0">
                <a:latin typeface="Arial"/>
                <a:cs typeface="Arial"/>
              </a:rPr>
              <a:t>ekibi ile  </a:t>
            </a:r>
            <a:r>
              <a:rPr sz="2200" spc="-25" dirty="0">
                <a:latin typeface="Arial"/>
                <a:cs typeface="Arial"/>
              </a:rPr>
              <a:t>paylaşmanızı </a:t>
            </a:r>
            <a:r>
              <a:rPr sz="2200" spc="-5" dirty="0">
                <a:latin typeface="Arial"/>
                <a:cs typeface="Arial"/>
              </a:rPr>
              <a:t>sağlayan</a:t>
            </a:r>
            <a:r>
              <a:rPr sz="2200" spc="-35" dirty="0">
                <a:latin typeface="Arial"/>
                <a:cs typeface="Arial"/>
              </a:rPr>
              <a:t> </a:t>
            </a:r>
            <a:r>
              <a:rPr sz="2200" spc="-40" dirty="0">
                <a:latin typeface="Arial"/>
                <a:cs typeface="Arial"/>
              </a:rPr>
              <a:t>yazılımdır. 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259079">
              <a:lnSpc>
                <a:spcPct val="93600"/>
              </a:lnSpc>
            </a:pPr>
            <a:r>
              <a:rPr sz="2200" spc="-5" dirty="0">
                <a:latin typeface="Arial"/>
                <a:cs typeface="Arial"/>
              </a:rPr>
              <a:t>Geleneksel beta </a:t>
            </a:r>
            <a:r>
              <a:rPr sz="2200" spc="-10" dirty="0">
                <a:latin typeface="Arial"/>
                <a:cs typeface="Arial"/>
              </a:rPr>
              <a:t>test  </a:t>
            </a:r>
            <a:r>
              <a:rPr sz="2200" spc="-5" dirty="0">
                <a:latin typeface="Arial"/>
                <a:cs typeface="Arial"/>
              </a:rPr>
              <a:t>süreçlerinde yaşanan  problemlerin giderilmesinde </a:t>
            </a:r>
            <a:r>
              <a:rPr sz="2200" dirty="0">
                <a:latin typeface="Arial"/>
                <a:cs typeface="Arial"/>
              </a:rPr>
              <a:t>ve  </a:t>
            </a:r>
            <a:r>
              <a:rPr sz="2200" spc="-45" dirty="0">
                <a:latin typeface="Arial"/>
                <a:cs typeface="Arial"/>
              </a:rPr>
              <a:t>yazılımın </a:t>
            </a:r>
            <a:r>
              <a:rPr sz="2200" spc="-5" dirty="0">
                <a:latin typeface="Arial"/>
                <a:cs typeface="Arial"/>
              </a:rPr>
              <a:t>ilgililer ile </a:t>
            </a:r>
            <a:r>
              <a:rPr sz="2200" spc="-25" dirty="0">
                <a:latin typeface="Arial"/>
                <a:cs typeface="Arial"/>
              </a:rPr>
              <a:t>paylaşılması  </a:t>
            </a:r>
            <a:r>
              <a:rPr sz="2200" spc="-15" dirty="0">
                <a:latin typeface="Arial"/>
                <a:cs typeface="Arial"/>
              </a:rPr>
              <a:t>aşamasındaki </a:t>
            </a:r>
            <a:r>
              <a:rPr sz="2200" spc="-5" dirty="0">
                <a:latin typeface="Arial"/>
                <a:cs typeface="Arial"/>
              </a:rPr>
              <a:t>problemleri  ortadan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spc="-20" dirty="0">
                <a:latin typeface="Arial"/>
                <a:cs typeface="Arial"/>
              </a:rPr>
              <a:t>kaldrır.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79950" y="431800"/>
            <a:ext cx="4248150" cy="52501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4669" y="6108700"/>
            <a:ext cx="2947670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25" dirty="0">
                <a:latin typeface="Arial"/>
                <a:cs typeface="Arial"/>
                <a:hlinkClick r:id="rId6"/>
              </a:rPr>
              <a:t>http://www.fettahkurtulus.com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85" dirty="0">
                <a:latin typeface="Arial"/>
                <a:cs typeface="Arial"/>
              </a:rPr>
              <a:t>@KurtulusFettah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  <p:transition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6959" y="2768600"/>
            <a:ext cx="21443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0" dirty="0">
                <a:solidFill>
                  <a:srgbClr val="FFFFFF"/>
                </a:solidFill>
              </a:rPr>
              <a:t>Teşekkürler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4669" y="6108700"/>
            <a:ext cx="2947670" cy="507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lang="tr-TR" sz="1800" spc="-25" dirty="0">
                <a:solidFill>
                  <a:schemeClr val="bg1"/>
                </a:solidFill>
                <a:latin typeface="Arial"/>
                <a:cs typeface="Arial"/>
              </a:rPr>
              <a:t>www.fettahkurtulus.com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85" dirty="0">
                <a:solidFill>
                  <a:schemeClr val="bg1"/>
                </a:solidFill>
                <a:latin typeface="Arial"/>
                <a:cs typeface="Arial"/>
              </a:rPr>
              <a:t>@KurtulusFettah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4668" y="307340"/>
            <a:ext cx="723773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pc="-150" dirty="0"/>
              <a:t>Mobil Uygulama Geliştirme Yöntemleri</a:t>
            </a:r>
            <a:endParaRPr spc="-150" dirty="0"/>
          </a:p>
        </p:txBody>
      </p:sp>
      <p:sp>
        <p:nvSpPr>
          <p:cNvPr id="3" name="object 3"/>
          <p:cNvSpPr/>
          <p:nvPr/>
        </p:nvSpPr>
        <p:spPr>
          <a:xfrm>
            <a:off x="6695440" y="5919470"/>
            <a:ext cx="2087879" cy="7035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0020" y="6424929"/>
            <a:ext cx="222250" cy="1435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5420" y="6127750"/>
            <a:ext cx="198120" cy="198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4669" y="6108700"/>
            <a:ext cx="2947670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25" dirty="0">
                <a:latin typeface="Arial"/>
                <a:cs typeface="Arial"/>
                <a:hlinkClick r:id="rId5"/>
              </a:rPr>
              <a:t>http://www.fettahkurtulus.com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85" dirty="0">
                <a:latin typeface="Arial"/>
                <a:cs typeface="Arial"/>
              </a:rPr>
              <a:t>@KurtulusFettah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8" name="Picture 4" descr="Nexus-5.png">
            <a:extLst>
              <a:ext uri="{FF2B5EF4-FFF2-40B4-BE49-F238E27FC236}">
                <a16:creationId xmlns:a16="http://schemas.microsoft.com/office/drawing/2014/main" id="{F2E6B106-1330-423A-B4B6-718F6538909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11761"/>
            <a:ext cx="3080016" cy="2921537"/>
          </a:xfrm>
          <a:prstGeom prst="rect">
            <a:avLst/>
          </a:prstGeom>
        </p:spPr>
      </p:pic>
      <p:pic>
        <p:nvPicPr>
          <p:cNvPr id="9" name="Picture 5" descr="IMG_0103-2.png">
            <a:extLst>
              <a:ext uri="{FF2B5EF4-FFF2-40B4-BE49-F238E27FC236}">
                <a16:creationId xmlns:a16="http://schemas.microsoft.com/office/drawing/2014/main" id="{5590BC09-DB88-46FC-821D-DC8DC1A140A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129" y="1444753"/>
            <a:ext cx="1988796" cy="3887192"/>
          </a:xfrm>
          <a:prstGeom prst="rect">
            <a:avLst/>
          </a:prstGeom>
        </p:spPr>
      </p:pic>
      <p:pic>
        <p:nvPicPr>
          <p:cNvPr id="10" name="Picture 6" descr="web.png">
            <a:extLst>
              <a:ext uri="{FF2B5EF4-FFF2-40B4-BE49-F238E27FC236}">
                <a16:creationId xmlns:a16="http://schemas.microsoft.com/office/drawing/2014/main" id="{F70BAFF4-9FB3-4106-AC5F-B7CB78C4D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968" y="1732785"/>
            <a:ext cx="2512337" cy="243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37089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1954" y="395487"/>
            <a:ext cx="55840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b="1" spc="-150" dirty="0"/>
              <a:t>Mobil Uygulama Geliştirme Yöntemleri</a:t>
            </a:r>
            <a:endParaRPr lang="tr-TR" sz="2800" b="1" dirty="0"/>
          </a:p>
        </p:txBody>
      </p:sp>
      <p:pic>
        <p:nvPicPr>
          <p:cNvPr id="3" name="Picture 2" descr="we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072" y="1274022"/>
            <a:ext cx="2512337" cy="24316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11953" y="1041818"/>
            <a:ext cx="6474719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700" b="1" dirty="0"/>
              <a:t>MOBİL WEB</a:t>
            </a:r>
          </a:p>
          <a:p>
            <a:pPr marL="285750" indent="-285750">
              <a:buFontTx/>
              <a:buChar char="-"/>
            </a:pPr>
            <a:r>
              <a:rPr lang="tr-TR" sz="1700" dirty="0"/>
              <a:t>Gerçek anlamda cihaza özel uygulamalar değillerdir.</a:t>
            </a:r>
          </a:p>
          <a:p>
            <a:pPr marL="285750" indent="-285750">
              <a:buFontTx/>
              <a:buChar char="-"/>
            </a:pPr>
            <a:r>
              <a:rPr lang="tr-TR" sz="1700" dirty="0"/>
              <a:t>Cihaz üzerindeki bir web tarayıcısı üzerinden çalışırlar. </a:t>
            </a:r>
          </a:p>
          <a:p>
            <a:pPr marL="285750" indent="-285750">
              <a:buFontTx/>
              <a:buChar char="-"/>
            </a:pPr>
            <a:r>
              <a:rPr lang="tr-TR" sz="1700" dirty="0"/>
              <a:t>Bu sebeple </a:t>
            </a:r>
            <a:r>
              <a:rPr lang="tr-TR" sz="1700" dirty="0" err="1"/>
              <a:t>çevirimdışı</a:t>
            </a:r>
            <a:r>
              <a:rPr lang="tr-TR" sz="1700" dirty="0"/>
              <a:t> çalışma özelliğine sahip değildir. </a:t>
            </a:r>
          </a:p>
          <a:p>
            <a:pPr marL="285750" indent="-285750">
              <a:buFontTx/>
              <a:buChar char="-"/>
            </a:pPr>
            <a:r>
              <a:rPr lang="tr-TR" sz="1700" dirty="0"/>
              <a:t>Aynı zamanda cihaz üzerinde bir uygulama olarak yer almazlar.</a:t>
            </a:r>
            <a:endParaRPr lang="en-US" sz="1700" dirty="0"/>
          </a:p>
        </p:txBody>
      </p:sp>
      <p:sp>
        <p:nvSpPr>
          <p:cNvPr id="7" name="Rectangle 6"/>
          <p:cNvSpPr/>
          <p:nvPr/>
        </p:nvSpPr>
        <p:spPr>
          <a:xfrm>
            <a:off x="511952" y="2534848"/>
            <a:ext cx="6169671" cy="1923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700" b="1" dirty="0"/>
              <a:t>NATIVE</a:t>
            </a:r>
            <a:endParaRPr lang="tr-TR" sz="1700" dirty="0"/>
          </a:p>
          <a:p>
            <a:pPr marL="285750" indent="-285750">
              <a:buFontTx/>
              <a:buChar char="-"/>
            </a:pPr>
            <a:r>
              <a:rPr lang="tr-TR" sz="1700" dirty="0"/>
              <a:t>Uygulama cihaz </a:t>
            </a:r>
            <a:r>
              <a:rPr lang="tr-TR" sz="1700" dirty="0" err="1"/>
              <a:t>core</a:t>
            </a:r>
            <a:r>
              <a:rPr lang="tr-TR" sz="1700" dirty="0"/>
              <a:t> ile birebir ilişki içerisindedir. </a:t>
            </a:r>
          </a:p>
          <a:p>
            <a:pPr marL="285750" indent="-285750">
              <a:buFontTx/>
              <a:buChar char="-"/>
            </a:pPr>
            <a:r>
              <a:rPr lang="tr-TR" sz="1700" dirty="0"/>
              <a:t>Bu nedenle uygulama </a:t>
            </a:r>
            <a:r>
              <a:rPr lang="tr-TR" sz="1700" dirty="0" err="1"/>
              <a:t>içerisindekisayfa</a:t>
            </a:r>
            <a:r>
              <a:rPr lang="tr-TR" sz="1700" dirty="0"/>
              <a:t> geçişleri, yüklenme süreleri, grafik performansı gibi temel pek çok işlevde web ve </a:t>
            </a:r>
            <a:r>
              <a:rPr lang="tr-TR" sz="1700" dirty="0" err="1"/>
              <a:t>hibrit</a:t>
            </a:r>
            <a:r>
              <a:rPr lang="tr-TR" sz="1700" dirty="0"/>
              <a:t> uygulamalara göre çok daha hızlıdır. </a:t>
            </a:r>
          </a:p>
          <a:p>
            <a:pPr marL="285750" indent="-285750">
              <a:buFontTx/>
              <a:buChar char="-"/>
            </a:pPr>
            <a:r>
              <a:rPr lang="tr-TR" sz="1700" dirty="0"/>
              <a:t>Cihazın tüm donanımsal özelliklerine tam hakimiyeti söz konusudur.</a:t>
            </a:r>
            <a:endParaRPr lang="en-US" sz="1700" dirty="0"/>
          </a:p>
        </p:txBody>
      </p:sp>
      <p:sp>
        <p:nvSpPr>
          <p:cNvPr id="9" name="Rectangle 8"/>
          <p:cNvSpPr/>
          <p:nvPr/>
        </p:nvSpPr>
        <p:spPr>
          <a:xfrm>
            <a:off x="511952" y="4439865"/>
            <a:ext cx="8566341" cy="1923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700" b="1" dirty="0"/>
              <a:t>HİBRİT</a:t>
            </a:r>
            <a:endParaRPr lang="tr-TR" sz="1700" dirty="0"/>
          </a:p>
          <a:p>
            <a:pPr marL="285750" indent="-285750">
              <a:buFontTx/>
              <a:buChar char="-"/>
            </a:pPr>
            <a:r>
              <a:rPr lang="tr-TR" sz="1700" dirty="0" err="1"/>
              <a:t>Native</a:t>
            </a:r>
            <a:r>
              <a:rPr lang="tr-TR" sz="1700" dirty="0"/>
              <a:t> ve web uygulamaları arasında tam bir geçiş formudur.</a:t>
            </a:r>
          </a:p>
          <a:p>
            <a:pPr marL="285750" indent="-285750">
              <a:buFontTx/>
              <a:buChar char="-"/>
            </a:pPr>
            <a:r>
              <a:rPr lang="tr-TR" sz="1700" dirty="0"/>
              <a:t>Web uygulamaları gibi bir </a:t>
            </a:r>
            <a:r>
              <a:rPr lang="tr-TR" sz="1700" dirty="0" err="1"/>
              <a:t>url</a:t>
            </a:r>
            <a:r>
              <a:rPr lang="tr-TR" sz="1700" dirty="0"/>
              <a:t> üzerinden değil, cihaz üzerinde çalışır.</a:t>
            </a:r>
          </a:p>
          <a:p>
            <a:pPr marL="285750" indent="-285750">
              <a:buFontTx/>
              <a:buChar char="-"/>
            </a:pPr>
            <a:r>
              <a:rPr lang="tr-TR" sz="1700" dirty="0"/>
              <a:t>Bu yönüyle </a:t>
            </a:r>
            <a:r>
              <a:rPr lang="tr-TR" sz="1700" dirty="0" err="1"/>
              <a:t>native</a:t>
            </a:r>
            <a:r>
              <a:rPr lang="tr-TR" sz="1700" dirty="0"/>
              <a:t> uygulamalara daha yakın olmakla birlikte uygulama, bir </a:t>
            </a:r>
            <a:r>
              <a:rPr lang="tr-TR" sz="1700" dirty="0" err="1"/>
              <a:t>native</a:t>
            </a:r>
            <a:r>
              <a:rPr lang="tr-TR" sz="1700" dirty="0"/>
              <a:t> taşıyıcı üzerinde çalışır ve bu taşıyıcı üzerinden cihaz </a:t>
            </a:r>
            <a:r>
              <a:rPr lang="tr-TR" sz="1700" dirty="0" err="1"/>
              <a:t>apisi</a:t>
            </a:r>
            <a:r>
              <a:rPr lang="tr-TR" sz="1700" dirty="0"/>
              <a:t> ile konuşur. </a:t>
            </a:r>
          </a:p>
          <a:p>
            <a:pPr marL="285750" indent="-285750">
              <a:buFontTx/>
              <a:buChar char="-"/>
            </a:pPr>
            <a:r>
              <a:rPr lang="tr-TR" sz="1700" dirty="0"/>
              <a:t>Uygulamaların kullandığı teknolojiler geliştikçe performans konusundaki farklar giderek azalıyor</a:t>
            </a:r>
          </a:p>
        </p:txBody>
      </p:sp>
    </p:spTree>
    <p:extLst>
      <p:ext uri="{BB962C8B-B14F-4D97-AF65-F5344CB8AC3E}">
        <p14:creationId xmlns:p14="http://schemas.microsoft.com/office/powerpoint/2010/main" val="278679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Hybrid </a:t>
            </a:r>
            <a:r>
              <a:rPr spc="-20" dirty="0"/>
              <a:t>Mobil </a:t>
            </a:r>
            <a:r>
              <a:rPr spc="-200" dirty="0"/>
              <a:t>Uygulama</a:t>
            </a:r>
            <a:r>
              <a:rPr spc="-484" dirty="0"/>
              <a:t> </a:t>
            </a:r>
            <a:r>
              <a:rPr spc="-145" dirty="0"/>
              <a:t>Nedir?</a:t>
            </a:r>
          </a:p>
        </p:txBody>
      </p:sp>
      <p:sp>
        <p:nvSpPr>
          <p:cNvPr id="3" name="object 3"/>
          <p:cNvSpPr/>
          <p:nvPr/>
        </p:nvSpPr>
        <p:spPr>
          <a:xfrm>
            <a:off x="6695440" y="5919470"/>
            <a:ext cx="2087879" cy="7035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0020" y="6424929"/>
            <a:ext cx="222250" cy="1435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5420" y="6127750"/>
            <a:ext cx="198120" cy="198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60069" y="1507490"/>
            <a:ext cx="11683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70" dirty="0">
                <a:latin typeface="Trebuchet MS"/>
                <a:cs typeface="Trebuchet MS"/>
              </a:rPr>
              <a:t>●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4669" y="6108700"/>
            <a:ext cx="2947670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25" dirty="0">
                <a:latin typeface="Arial"/>
                <a:cs typeface="Arial"/>
                <a:hlinkClick r:id="rId5"/>
              </a:rPr>
              <a:t>http://www.fettahkurtulus.com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85" dirty="0">
                <a:latin typeface="Arial"/>
                <a:cs typeface="Arial"/>
              </a:rPr>
              <a:t>@KurtulusFettah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0069" y="1959609"/>
            <a:ext cx="11683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70" dirty="0">
                <a:latin typeface="Trebuchet MS"/>
                <a:cs typeface="Trebuchet MS"/>
              </a:rPr>
              <a:t>●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0069" y="2715259"/>
            <a:ext cx="11683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70" dirty="0">
                <a:latin typeface="Trebuchet MS"/>
                <a:cs typeface="Trebuchet MS"/>
              </a:rPr>
              <a:t>●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0069" y="3472179"/>
            <a:ext cx="11683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70" dirty="0">
                <a:latin typeface="Trebuchet MS"/>
                <a:cs typeface="Trebuchet MS"/>
              </a:rPr>
              <a:t>●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0069" y="3924300"/>
            <a:ext cx="11683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70" dirty="0">
                <a:latin typeface="Trebuchet MS"/>
                <a:cs typeface="Trebuchet MS"/>
              </a:rPr>
              <a:t>●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0069" y="4679950"/>
            <a:ext cx="11683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70" dirty="0">
                <a:latin typeface="Trebuchet MS"/>
                <a:cs typeface="Trebuchet MS"/>
              </a:rPr>
              <a:t>●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0069" y="835659"/>
            <a:ext cx="7818755" cy="4611519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60"/>
              </a:spcBef>
              <a:buSzPct val="45000"/>
              <a:tabLst>
                <a:tab pos="228600" algn="l"/>
              </a:tabLst>
            </a:pPr>
            <a:r>
              <a:rPr sz="2000" b="1" spc="-65" dirty="0" err="1">
                <a:latin typeface="Arial"/>
                <a:cs typeface="Arial"/>
              </a:rPr>
              <a:t>Yazılımcı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spc="-60" dirty="0" err="1">
                <a:latin typeface="Arial"/>
                <a:cs typeface="Arial"/>
              </a:rPr>
              <a:t>Gözünden</a:t>
            </a:r>
            <a:endParaRPr lang="tr-TR" sz="2000" dirty="0">
              <a:latin typeface="Arial"/>
              <a:cs typeface="Arial"/>
            </a:endParaRPr>
          </a:p>
          <a:p>
            <a:pPr marL="228600">
              <a:lnSpc>
                <a:spcPct val="100000"/>
              </a:lnSpc>
              <a:spcBef>
                <a:spcPts val="1160"/>
              </a:spcBef>
            </a:pPr>
            <a:r>
              <a:rPr lang="tr-TR" sz="2000" spc="-5" dirty="0" err="1">
                <a:latin typeface="Arial"/>
                <a:cs typeface="Arial"/>
              </a:rPr>
              <a:t>Native</a:t>
            </a:r>
            <a:r>
              <a:rPr lang="tr-TR" sz="2000" spc="-5" dirty="0">
                <a:latin typeface="Arial"/>
                <a:cs typeface="Arial"/>
              </a:rPr>
              <a:t> </a:t>
            </a:r>
            <a:r>
              <a:rPr lang="tr-TR" sz="2000" spc="-15" dirty="0">
                <a:latin typeface="Arial"/>
                <a:cs typeface="Arial"/>
              </a:rPr>
              <a:t>ve </a:t>
            </a:r>
            <a:r>
              <a:rPr lang="tr-TR" sz="2000" spc="-10" dirty="0">
                <a:latin typeface="Arial"/>
                <a:cs typeface="Arial"/>
              </a:rPr>
              <a:t>web </a:t>
            </a:r>
            <a:r>
              <a:rPr lang="tr-TR" sz="2000" spc="-15" dirty="0">
                <a:latin typeface="Arial"/>
                <a:cs typeface="Arial"/>
              </a:rPr>
              <a:t>uygulamaları </a:t>
            </a:r>
            <a:r>
              <a:rPr lang="tr-TR" sz="2000" spc="-20" dirty="0">
                <a:latin typeface="Arial"/>
                <a:cs typeface="Arial"/>
              </a:rPr>
              <a:t>arasında </a:t>
            </a:r>
            <a:r>
              <a:rPr lang="tr-TR" sz="2000" spc="-10" dirty="0">
                <a:latin typeface="Arial"/>
                <a:cs typeface="Arial"/>
              </a:rPr>
              <a:t>tam bir </a:t>
            </a:r>
            <a:r>
              <a:rPr lang="tr-TR" sz="2000" spc="-5" dirty="0">
                <a:latin typeface="Arial"/>
                <a:cs typeface="Arial"/>
              </a:rPr>
              <a:t>geçiş</a:t>
            </a:r>
            <a:r>
              <a:rPr lang="tr-TR" sz="2000" spc="5" dirty="0">
                <a:latin typeface="Arial"/>
                <a:cs typeface="Arial"/>
              </a:rPr>
              <a:t> </a:t>
            </a:r>
            <a:r>
              <a:rPr lang="tr-TR" sz="2000" spc="-5" dirty="0">
                <a:latin typeface="Arial"/>
                <a:cs typeface="Arial"/>
              </a:rPr>
              <a:t>formudur,</a:t>
            </a:r>
            <a:endParaRPr lang="tr-TR" sz="2000" dirty="0">
              <a:latin typeface="Arial"/>
              <a:cs typeface="Arial"/>
            </a:endParaRPr>
          </a:p>
          <a:p>
            <a:pPr marL="228600" marR="88265">
              <a:lnSpc>
                <a:spcPts val="2390"/>
              </a:lnSpc>
              <a:spcBef>
                <a:spcPts val="1245"/>
              </a:spcBef>
            </a:pPr>
            <a:r>
              <a:rPr sz="2000" spc="-5" dirty="0">
                <a:latin typeface="Arial"/>
                <a:cs typeface="Arial"/>
              </a:rPr>
              <a:t>HTML, </a:t>
            </a:r>
            <a:r>
              <a:rPr sz="2000" spc="-10" dirty="0">
                <a:latin typeface="Arial"/>
                <a:cs typeface="Arial"/>
              </a:rPr>
              <a:t>CSS </a:t>
            </a:r>
            <a:r>
              <a:rPr sz="2000" spc="5" dirty="0" err="1">
                <a:latin typeface="Arial"/>
                <a:cs typeface="Arial"/>
              </a:rPr>
              <a:t>ve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5" dirty="0" err="1">
                <a:latin typeface="Arial"/>
                <a:cs typeface="Arial"/>
              </a:rPr>
              <a:t>Javascrip</a:t>
            </a:r>
            <a:r>
              <a:rPr lang="tr-TR" sz="2000" spc="-5" dirty="0">
                <a:latin typeface="Arial"/>
                <a:cs typeface="Arial"/>
              </a:rPr>
              <a:t>t, </a:t>
            </a:r>
            <a:r>
              <a:rPr lang="tr-TR" sz="2000" spc="-10" dirty="0">
                <a:latin typeface="Arial"/>
                <a:cs typeface="Arial"/>
              </a:rPr>
              <a:t>U</a:t>
            </a:r>
            <a:r>
              <a:rPr sz="2000" spc="-10" dirty="0" err="1">
                <a:latin typeface="Arial"/>
                <a:cs typeface="Arial"/>
              </a:rPr>
              <a:t>rl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üzerinden </a:t>
            </a:r>
            <a:r>
              <a:rPr sz="2000" spc="-10" dirty="0">
                <a:latin typeface="Arial"/>
                <a:cs typeface="Arial"/>
              </a:rPr>
              <a:t>değil, </a:t>
            </a:r>
            <a:r>
              <a:rPr sz="2000" spc="-5" dirty="0">
                <a:latin typeface="Arial"/>
                <a:cs typeface="Arial"/>
              </a:rPr>
              <a:t>cihaz </a:t>
            </a:r>
            <a:r>
              <a:rPr sz="2000" dirty="0" err="1">
                <a:latin typeface="Arial"/>
                <a:cs typeface="Arial"/>
              </a:rPr>
              <a:t>üzerinde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25" dirty="0" err="1">
                <a:latin typeface="Arial"/>
                <a:cs typeface="Arial"/>
              </a:rPr>
              <a:t>çalışırlar</a:t>
            </a:r>
            <a:r>
              <a:rPr sz="2000" spc="-25" dirty="0">
                <a:latin typeface="Arial"/>
                <a:cs typeface="Arial"/>
              </a:rPr>
              <a:t>,</a:t>
            </a:r>
            <a:endParaRPr lang="tr-TR" sz="2000" spc="-25" dirty="0">
              <a:latin typeface="Arial"/>
              <a:cs typeface="Arial"/>
            </a:endParaRPr>
          </a:p>
          <a:p>
            <a:pPr marL="228600" marR="88265">
              <a:lnSpc>
                <a:spcPts val="2390"/>
              </a:lnSpc>
              <a:spcBef>
                <a:spcPts val="1245"/>
              </a:spcBef>
            </a:pPr>
            <a:r>
              <a:rPr lang="tr-TR" sz="2000" spc="-25" dirty="0">
                <a:latin typeface="Arial"/>
                <a:cs typeface="Arial"/>
              </a:rPr>
              <a:t>Tek kod alt yapısı ile farklı platformlara çıktı alınır,</a:t>
            </a:r>
            <a:endParaRPr sz="2000" dirty="0">
              <a:latin typeface="Arial"/>
              <a:cs typeface="Arial"/>
            </a:endParaRPr>
          </a:p>
          <a:p>
            <a:pPr marL="228600" marR="681355">
              <a:lnSpc>
                <a:spcPts val="2390"/>
              </a:lnSpc>
              <a:spcBef>
                <a:spcPts val="1245"/>
              </a:spcBef>
            </a:pPr>
            <a:r>
              <a:rPr sz="2000" dirty="0">
                <a:latin typeface="Arial"/>
                <a:cs typeface="Arial"/>
              </a:rPr>
              <a:t>Zaman </a:t>
            </a:r>
            <a:r>
              <a:rPr sz="2000" spc="-10" dirty="0">
                <a:latin typeface="Arial"/>
                <a:cs typeface="Arial"/>
              </a:rPr>
              <a:t>ve </a:t>
            </a:r>
            <a:r>
              <a:rPr sz="2000" spc="-5" dirty="0">
                <a:latin typeface="Arial"/>
                <a:cs typeface="Arial"/>
              </a:rPr>
              <a:t>bütçe </a:t>
            </a:r>
            <a:r>
              <a:rPr sz="2000" spc="-30" dirty="0">
                <a:latin typeface="Arial"/>
                <a:cs typeface="Arial"/>
              </a:rPr>
              <a:t>açısından </a:t>
            </a:r>
            <a:r>
              <a:rPr sz="2000" spc="-15" dirty="0">
                <a:latin typeface="Arial"/>
                <a:cs typeface="Arial"/>
              </a:rPr>
              <a:t>az </a:t>
            </a:r>
            <a:r>
              <a:rPr sz="2000" spc="-5" dirty="0">
                <a:latin typeface="Arial"/>
                <a:cs typeface="Arial"/>
              </a:rPr>
              <a:t>maliyetlidir. Öğrenme eğrisi </a:t>
            </a:r>
            <a:r>
              <a:rPr sz="2000" spc="-10" dirty="0">
                <a:latin typeface="Arial"/>
                <a:cs typeface="Arial"/>
              </a:rPr>
              <a:t>ise  </a:t>
            </a:r>
            <a:r>
              <a:rPr sz="2000" dirty="0">
                <a:latin typeface="Arial"/>
                <a:cs typeface="Arial"/>
              </a:rPr>
              <a:t>oldukça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düşüktür.</a:t>
            </a:r>
          </a:p>
          <a:p>
            <a:pPr marL="228600" marR="360680">
              <a:lnSpc>
                <a:spcPct val="100000"/>
              </a:lnSpc>
              <a:spcBef>
                <a:spcPts val="1085"/>
              </a:spcBef>
            </a:pPr>
            <a:r>
              <a:rPr sz="2000" spc="-40" dirty="0">
                <a:latin typeface="Arial"/>
                <a:cs typeface="Arial"/>
              </a:rPr>
              <a:t>Yazılımcının </a:t>
            </a:r>
            <a:r>
              <a:rPr sz="2000" dirty="0">
                <a:latin typeface="Arial"/>
                <a:cs typeface="Arial"/>
              </a:rPr>
              <a:t>var </a:t>
            </a:r>
            <a:r>
              <a:rPr sz="2000" spc="-5" dirty="0">
                <a:latin typeface="Arial"/>
                <a:cs typeface="Arial"/>
              </a:rPr>
              <a:t>olan </a:t>
            </a:r>
            <a:r>
              <a:rPr sz="2000" spc="-10" dirty="0">
                <a:latin typeface="Arial"/>
                <a:cs typeface="Arial"/>
              </a:rPr>
              <a:t>web </a:t>
            </a:r>
            <a:r>
              <a:rPr sz="2000" spc="-5" dirty="0">
                <a:latin typeface="Arial"/>
                <a:cs typeface="Arial"/>
              </a:rPr>
              <a:t>uygulama geliştirme bilgi </a:t>
            </a:r>
            <a:r>
              <a:rPr sz="2000" spc="-15" dirty="0">
                <a:latin typeface="Arial"/>
                <a:cs typeface="Arial"/>
              </a:rPr>
              <a:t>ve </a:t>
            </a:r>
            <a:r>
              <a:rPr sz="2000" spc="-5" dirty="0">
                <a:latin typeface="Arial"/>
                <a:cs typeface="Arial"/>
              </a:rPr>
              <a:t>birikimini  </a:t>
            </a:r>
            <a:r>
              <a:rPr sz="2000" spc="-20" dirty="0">
                <a:latin typeface="Arial"/>
                <a:cs typeface="Arial"/>
              </a:rPr>
              <a:t>farklı </a:t>
            </a:r>
            <a:r>
              <a:rPr sz="2000" spc="-10" dirty="0">
                <a:latin typeface="Arial"/>
                <a:cs typeface="Arial"/>
              </a:rPr>
              <a:t>bir </a:t>
            </a:r>
            <a:r>
              <a:rPr sz="2000" dirty="0">
                <a:latin typeface="Arial"/>
                <a:cs typeface="Arial"/>
              </a:rPr>
              <a:t>alanda </a:t>
            </a:r>
            <a:r>
              <a:rPr sz="2000" spc="-15" dirty="0">
                <a:latin typeface="Arial"/>
                <a:cs typeface="Arial"/>
              </a:rPr>
              <a:t>kullanmasına </a:t>
            </a:r>
            <a:r>
              <a:rPr sz="2000" spc="-5" dirty="0">
                <a:latin typeface="Arial"/>
                <a:cs typeface="Arial"/>
              </a:rPr>
              <a:t>olanak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sağlar.</a:t>
            </a:r>
            <a:endParaRPr sz="2000" dirty="0">
              <a:latin typeface="Arial"/>
              <a:cs typeface="Arial"/>
            </a:endParaRPr>
          </a:p>
          <a:p>
            <a:pPr marL="228600" marR="497205">
              <a:lnSpc>
                <a:spcPct val="100000"/>
              </a:lnSpc>
              <a:spcBef>
                <a:spcPts val="1160"/>
              </a:spcBef>
            </a:pPr>
            <a:r>
              <a:rPr sz="2000" spc="-15" dirty="0">
                <a:latin typeface="Arial"/>
                <a:cs typeface="Arial"/>
              </a:rPr>
              <a:t>Firmaların </a:t>
            </a:r>
            <a:r>
              <a:rPr sz="2000" spc="-5" dirty="0">
                <a:latin typeface="Arial"/>
                <a:cs typeface="Arial"/>
              </a:rPr>
              <a:t>uygulama geliştirdikleri </a:t>
            </a:r>
            <a:r>
              <a:rPr sz="2000" spc="-10" dirty="0">
                <a:latin typeface="Arial"/>
                <a:cs typeface="Arial"/>
              </a:rPr>
              <a:t>her </a:t>
            </a:r>
            <a:r>
              <a:rPr sz="2000" spc="-5" dirty="0">
                <a:latin typeface="Arial"/>
                <a:cs typeface="Arial"/>
              </a:rPr>
              <a:t>platform </a:t>
            </a:r>
            <a:r>
              <a:rPr sz="2000" spc="-10" dirty="0">
                <a:latin typeface="Arial"/>
                <a:cs typeface="Arial"/>
              </a:rPr>
              <a:t>için bir </a:t>
            </a:r>
            <a:r>
              <a:rPr sz="2000" spc="-45" dirty="0">
                <a:latin typeface="Arial"/>
                <a:cs typeface="Arial"/>
              </a:rPr>
              <a:t>yazılımcı  </a:t>
            </a:r>
            <a:r>
              <a:rPr sz="2000" spc="-30" dirty="0">
                <a:latin typeface="Arial"/>
                <a:cs typeface="Arial"/>
              </a:rPr>
              <a:t>çalıştırması </a:t>
            </a:r>
            <a:r>
              <a:rPr sz="2000" spc="-5" dirty="0">
                <a:latin typeface="Arial"/>
                <a:cs typeface="Arial"/>
              </a:rPr>
              <a:t>problemini ortadan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kaldırır.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4669" y="307340"/>
            <a:ext cx="57518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Hybrid </a:t>
            </a:r>
            <a:r>
              <a:rPr spc="-20" dirty="0"/>
              <a:t>Mobil </a:t>
            </a:r>
            <a:r>
              <a:rPr spc="-200" dirty="0"/>
              <a:t>Uygulama</a:t>
            </a:r>
            <a:r>
              <a:rPr spc="-484" dirty="0"/>
              <a:t> </a:t>
            </a:r>
            <a:r>
              <a:rPr spc="-145" dirty="0"/>
              <a:t>Nedir?</a:t>
            </a:r>
          </a:p>
        </p:txBody>
      </p:sp>
      <p:sp>
        <p:nvSpPr>
          <p:cNvPr id="3" name="object 3"/>
          <p:cNvSpPr/>
          <p:nvPr/>
        </p:nvSpPr>
        <p:spPr>
          <a:xfrm>
            <a:off x="6695440" y="5919470"/>
            <a:ext cx="2087879" cy="7035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0020" y="6424929"/>
            <a:ext cx="222250" cy="1435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5420" y="6127750"/>
            <a:ext cx="198120" cy="198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09269" y="1075690"/>
            <a:ext cx="7415531" cy="945131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228600">
              <a:lnSpc>
                <a:spcPct val="100000"/>
              </a:lnSpc>
              <a:spcBef>
                <a:spcPts val="1090"/>
              </a:spcBef>
            </a:pPr>
            <a:r>
              <a:rPr sz="2200" b="1" spc="-100" dirty="0">
                <a:latin typeface="Arial"/>
                <a:cs typeface="Arial"/>
              </a:rPr>
              <a:t>Kullanıcı</a:t>
            </a:r>
            <a:r>
              <a:rPr sz="2200" b="1" spc="-20" dirty="0">
                <a:latin typeface="Arial"/>
                <a:cs typeface="Arial"/>
              </a:rPr>
              <a:t> </a:t>
            </a:r>
            <a:r>
              <a:rPr sz="2200" b="1" spc="-70" dirty="0">
                <a:latin typeface="Arial"/>
                <a:cs typeface="Arial"/>
              </a:rPr>
              <a:t>Gözünden</a:t>
            </a:r>
            <a:endParaRPr sz="2200" dirty="0">
              <a:latin typeface="Arial"/>
              <a:cs typeface="Arial"/>
            </a:endParaRPr>
          </a:p>
          <a:p>
            <a:pPr marL="228600" indent="-215900">
              <a:lnSpc>
                <a:spcPct val="100000"/>
              </a:lnSpc>
              <a:spcBef>
                <a:spcPts val="990"/>
              </a:spcBef>
              <a:buSzPct val="45454"/>
              <a:buFont typeface="Trebuchet MS"/>
              <a:buChar char="●"/>
              <a:tabLst>
                <a:tab pos="228600" algn="l"/>
              </a:tabLst>
            </a:pPr>
            <a:r>
              <a:rPr lang="tr-TR" sz="2200" spc="-5" dirty="0">
                <a:latin typeface="Arial"/>
                <a:cs typeface="Arial"/>
              </a:rPr>
              <a:t>Yemek</a:t>
            </a:r>
            <a:r>
              <a:rPr sz="2200" spc="-5" dirty="0">
                <a:latin typeface="Arial"/>
                <a:cs typeface="Arial"/>
              </a:rPr>
              <a:t> güzel </a:t>
            </a:r>
            <a:r>
              <a:rPr sz="2200" dirty="0">
                <a:latin typeface="Arial"/>
                <a:cs typeface="Arial"/>
              </a:rPr>
              <a:t>ise </a:t>
            </a:r>
            <a:r>
              <a:rPr sz="2200" spc="-25" dirty="0">
                <a:latin typeface="Arial"/>
                <a:cs typeface="Arial"/>
              </a:rPr>
              <a:t>nasıl </a:t>
            </a:r>
            <a:r>
              <a:rPr sz="2200" spc="-45" dirty="0">
                <a:latin typeface="Arial"/>
                <a:cs typeface="Arial"/>
              </a:rPr>
              <a:t>yapıldığının </a:t>
            </a:r>
            <a:r>
              <a:rPr sz="2200" spc="-5" dirty="0">
                <a:latin typeface="Arial"/>
                <a:cs typeface="Arial"/>
              </a:rPr>
              <a:t>bir </a:t>
            </a:r>
            <a:r>
              <a:rPr sz="2200" spc="-10" dirty="0">
                <a:latin typeface="Arial"/>
                <a:cs typeface="Arial"/>
              </a:rPr>
              <a:t>önemi </a:t>
            </a:r>
            <a:r>
              <a:rPr sz="2200" spc="-5" dirty="0">
                <a:latin typeface="Arial"/>
                <a:cs typeface="Arial"/>
              </a:rPr>
              <a:t>yoktur</a:t>
            </a:r>
            <a:r>
              <a:rPr sz="2200" spc="-1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:)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4669" y="6108700"/>
            <a:ext cx="2947670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25" dirty="0">
                <a:latin typeface="Arial"/>
                <a:cs typeface="Arial"/>
                <a:hlinkClick r:id="rId5"/>
              </a:rPr>
              <a:t>http://www.fettahkurtulus.com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85" dirty="0">
                <a:latin typeface="Arial"/>
                <a:cs typeface="Arial"/>
              </a:rPr>
              <a:t>@KurtulusFettah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sp>
        <p:nvSpPr>
          <p:cNvPr id="3" name="Rectangle 2"/>
          <p:cNvSpPr/>
          <p:nvPr/>
        </p:nvSpPr>
        <p:spPr>
          <a:xfrm>
            <a:off x="854074" y="1258122"/>
            <a:ext cx="738467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tr-TR" dirty="0"/>
              <a:t>Kod bir kere geliştirilir ve popüler platformlara çıktı alabilirsiniz,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tr-TR" dirty="0"/>
              <a:t>Aynı kod parçasını çok ufak değişikliklerle masaüstü uygulamasına dönüştürebilirsiniz.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tr-TR" dirty="0"/>
              <a:t>Aynı kod parçasını, kolayca mobile dönüştürebilirsiniz.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tr-TR" dirty="0"/>
              <a:t>Çok hızlı bir şekilde </a:t>
            </a:r>
            <a:r>
              <a:rPr lang="tr-TR" dirty="0" err="1"/>
              <a:t>protatip</a:t>
            </a:r>
            <a:r>
              <a:rPr lang="tr-TR" dirty="0"/>
              <a:t> oluşturabilir ve uygulama geliştirilebilirsiniz.</a:t>
            </a:r>
          </a:p>
        </p:txBody>
      </p:sp>
      <p:sp>
        <p:nvSpPr>
          <p:cNvPr id="4" name="Rectangle 3"/>
          <p:cNvSpPr/>
          <p:nvPr/>
        </p:nvSpPr>
        <p:spPr>
          <a:xfrm>
            <a:off x="511954" y="395487"/>
            <a:ext cx="60476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/>
              <a:t>Avantajları Nelerdir?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538" y="3921250"/>
            <a:ext cx="4531742" cy="253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4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1954" y="395487"/>
            <a:ext cx="60476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/>
              <a:t>Kimler </a:t>
            </a:r>
            <a:r>
              <a:rPr lang="tr-TR" b="1" dirty="0" err="1"/>
              <a:t>Hybrid</a:t>
            </a:r>
            <a:r>
              <a:rPr lang="tr-TR" b="1" dirty="0"/>
              <a:t> Mobile </a:t>
            </a:r>
            <a:r>
              <a:rPr lang="tr-TR" b="1" dirty="0" err="1"/>
              <a:t>App</a:t>
            </a:r>
            <a:r>
              <a:rPr lang="tr-TR" b="1" dirty="0"/>
              <a:t> Kullanıyor</a:t>
            </a:r>
          </a:p>
        </p:txBody>
      </p:sp>
      <p:sp>
        <p:nvSpPr>
          <p:cNvPr id="4" name="Rectangle 3"/>
          <p:cNvSpPr/>
          <p:nvPr/>
        </p:nvSpPr>
        <p:spPr>
          <a:xfrm>
            <a:off x="521098" y="4487699"/>
            <a:ext cx="3776582" cy="2229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tr-TR" dirty="0"/>
              <a:t>– Amazon </a:t>
            </a:r>
            <a:r>
              <a:rPr lang="tr-TR" dirty="0" err="1"/>
              <a:t>App</a:t>
            </a:r>
            <a:r>
              <a:rPr lang="tr-TR" dirty="0"/>
              <a:t> </a:t>
            </a:r>
            <a:r>
              <a:rPr lang="tr-TR" dirty="0" err="1"/>
              <a:t>Store</a:t>
            </a:r>
            <a:endParaRPr lang="tr-TR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tr-TR" dirty="0"/>
              <a:t>– </a:t>
            </a:r>
            <a:r>
              <a:rPr lang="tr-TR" dirty="0" err="1"/>
              <a:t>Everynote</a:t>
            </a:r>
            <a:endParaRPr lang="tr-TR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tr-TR" dirty="0"/>
              <a:t>–  </a:t>
            </a:r>
            <a:r>
              <a:rPr lang="tr-TR" dirty="0" err="1"/>
              <a:t>Twitter</a:t>
            </a:r>
            <a:endParaRPr lang="tr-TR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tr-TR" dirty="0"/>
              <a:t>– Apple </a:t>
            </a:r>
            <a:r>
              <a:rPr lang="tr-TR" dirty="0" err="1"/>
              <a:t>App</a:t>
            </a:r>
            <a:r>
              <a:rPr lang="tr-TR" dirty="0"/>
              <a:t> </a:t>
            </a:r>
            <a:r>
              <a:rPr lang="tr-TR" dirty="0" err="1"/>
              <a:t>Store</a:t>
            </a:r>
            <a:endParaRPr lang="tr-TR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tr-TR" dirty="0"/>
              <a:t>– </a:t>
            </a:r>
            <a:r>
              <a:rPr lang="tr-TR" dirty="0" err="1"/>
              <a:t>Gmail</a:t>
            </a:r>
            <a:endParaRPr lang="tr-TR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tr-TR" dirty="0">
              <a:solidFill>
                <a:schemeClr val="accent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44915" y="4513126"/>
            <a:ext cx="8221387" cy="2229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tr-TR" dirty="0"/>
              <a:t>– </a:t>
            </a:r>
            <a:r>
              <a:rPr lang="tr-TR" dirty="0" err="1"/>
              <a:t>Twitter</a:t>
            </a:r>
            <a:endParaRPr lang="tr-TR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tr-TR" dirty="0"/>
              <a:t>– </a:t>
            </a:r>
            <a:r>
              <a:rPr lang="tr-TR" dirty="0" err="1"/>
              <a:t>Uber</a:t>
            </a:r>
            <a:endParaRPr lang="tr-TR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tr-TR" dirty="0"/>
              <a:t>- </a:t>
            </a:r>
            <a:r>
              <a:rPr lang="tr-TR" dirty="0" err="1"/>
              <a:t>Instaram</a:t>
            </a:r>
            <a:r>
              <a:rPr lang="tr-TR" dirty="0"/>
              <a:t> 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tr-TR" dirty="0"/>
              <a:t>- </a:t>
            </a:r>
            <a:r>
              <a:rPr lang="tr-TR" dirty="0" err="1"/>
              <a:t>Sworkit</a:t>
            </a:r>
            <a:endParaRPr lang="tr-TR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tr-TR" dirty="0"/>
              <a:t>- </a:t>
            </a:r>
            <a:r>
              <a:rPr lang="tr-TR" dirty="0" err="1"/>
              <a:t>Khan</a:t>
            </a:r>
            <a:r>
              <a:rPr lang="tr-TR" dirty="0"/>
              <a:t> Academy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endParaRPr lang="tr-T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" y="1002563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35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01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158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</TotalTime>
  <Words>800</Words>
  <Application>Microsoft Office PowerPoint</Application>
  <PresentationFormat>Ekran Gösterisi (4:3)</PresentationFormat>
  <Paragraphs>137</Paragraphs>
  <Slides>25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25</vt:i4>
      </vt:variant>
    </vt:vector>
  </HeadingPairs>
  <TitlesOfParts>
    <vt:vector size="30" baseType="lpstr">
      <vt:lpstr>Arial</vt:lpstr>
      <vt:lpstr>Calibri</vt:lpstr>
      <vt:lpstr>Times New Roman</vt:lpstr>
      <vt:lpstr>Trebuchet MS</vt:lpstr>
      <vt:lpstr>Office Theme</vt:lpstr>
      <vt:lpstr>PowerPoint Sunusu</vt:lpstr>
      <vt:lpstr>Konular</vt:lpstr>
      <vt:lpstr>Mobil Uygulama Geliştirme Yöntemleri</vt:lpstr>
      <vt:lpstr>PowerPoint Sunusu</vt:lpstr>
      <vt:lpstr>Hybrid Mobil Uygulama Nedir?</vt:lpstr>
      <vt:lpstr>Hybrid Mobil Uygulama Nedir?</vt:lpstr>
      <vt:lpstr>PowerPoint Sunusu</vt:lpstr>
      <vt:lpstr>PowerPoint Sunusu</vt:lpstr>
      <vt:lpstr>PowerPoint Sunusu</vt:lpstr>
      <vt:lpstr>Cordova / PhoneGap</vt:lpstr>
      <vt:lpstr>PowerPoint Sunusu</vt:lpstr>
      <vt:lpstr>Cordova / PhoneGap</vt:lpstr>
      <vt:lpstr>PowerPoint Sunusu</vt:lpstr>
      <vt:lpstr>PowerPoint Sunusu</vt:lpstr>
      <vt:lpstr>PowerPoint Sunusu</vt:lpstr>
      <vt:lpstr>Neden Ionic Framework</vt:lpstr>
      <vt:lpstr>Rakamlar ile Ionic Framework (2016)</vt:lpstr>
      <vt:lpstr>PowerPoint Sunusu</vt:lpstr>
      <vt:lpstr>PowerPoint Sunusu</vt:lpstr>
      <vt:lpstr>PowerPoint Sunusu</vt:lpstr>
      <vt:lpstr>PowerPoint Sunusu</vt:lpstr>
      <vt:lpstr>Ion-Lab</vt:lpstr>
      <vt:lpstr>Ionic DevApp</vt:lpstr>
      <vt:lpstr>Ionic View</vt:lpstr>
      <vt:lpstr>Teşekkürler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cp:lastModifiedBy>Fettah Kurtuluş</cp:lastModifiedBy>
  <cp:revision>8</cp:revision>
  <dcterms:created xsi:type="dcterms:W3CDTF">2018-03-03T12:59:25Z</dcterms:created>
  <dcterms:modified xsi:type="dcterms:W3CDTF">2018-09-19T19:26:23Z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2017-11-25T00:00:00Z</vt:filetime>
  </property>
  <property fmtid="{D5CDD505-2E9C-101B-9397-08002B2CF9AE}" pid="3" name="Creator">
    <vt:lpwstr>Impress</vt:lpwstr>
  </property>
  <property fmtid="{D5CDD505-2E9C-101B-9397-08002B2CF9AE}" pid="4" name="LastSaved">
    <vt:filetime>2018-03-03T00:00:00Z</vt:filetime>
  </property>
</Properties>
</file>